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583" r:id="rId2"/>
    <p:sldId id="553" r:id="rId3"/>
    <p:sldId id="558" r:id="rId4"/>
    <p:sldId id="586" r:id="rId5"/>
    <p:sldId id="564" r:id="rId6"/>
    <p:sldId id="587" r:id="rId7"/>
    <p:sldId id="588" r:id="rId8"/>
    <p:sldId id="585" r:id="rId9"/>
    <p:sldId id="582" r:id="rId10"/>
    <p:sldId id="567" r:id="rId11"/>
    <p:sldId id="467" r:id="rId12"/>
    <p:sldId id="589" r:id="rId13"/>
    <p:sldId id="592" r:id="rId14"/>
    <p:sldId id="590" r:id="rId15"/>
    <p:sldId id="606" r:id="rId16"/>
    <p:sldId id="607" r:id="rId17"/>
    <p:sldId id="608" r:id="rId18"/>
    <p:sldId id="593" r:id="rId19"/>
    <p:sldId id="594" r:id="rId20"/>
    <p:sldId id="595" r:id="rId21"/>
    <p:sldId id="596" r:id="rId22"/>
    <p:sldId id="597" r:id="rId23"/>
    <p:sldId id="599" r:id="rId24"/>
    <p:sldId id="600" r:id="rId25"/>
    <p:sldId id="598" r:id="rId26"/>
    <p:sldId id="601" r:id="rId27"/>
    <p:sldId id="579" r:id="rId28"/>
    <p:sldId id="602" r:id="rId29"/>
    <p:sldId id="604" r:id="rId30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E30C"/>
    <a:srgbClr val="01AF1E"/>
    <a:srgbClr val="AF7951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75" autoAdjust="0"/>
  </p:normalViewPr>
  <p:slideViewPr>
    <p:cSldViewPr>
      <p:cViewPr varScale="1">
        <p:scale>
          <a:sx n="70" d="100"/>
          <a:sy n="70" d="100"/>
        </p:scale>
        <p:origin x="-8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74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4741" tIns="47370" rIns="94741" bIns="4737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4741" tIns="47370" rIns="94741" bIns="47370" rtlCol="0"/>
          <a:lstStyle>
            <a:lvl1pPr algn="r">
              <a:defRPr sz="1200"/>
            </a:lvl1pPr>
          </a:lstStyle>
          <a:p>
            <a:pPr>
              <a:defRPr/>
            </a:pPr>
            <a:fld id="{59A062AF-81F6-47D6-90FA-E86F31F355F5}" type="datetimeFigureOut">
              <a:rPr lang="fr-FR"/>
              <a:pPr>
                <a:defRPr/>
              </a:pPr>
              <a:t>16/11/2016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41" tIns="47370" rIns="94741" bIns="4737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4741" tIns="47370" rIns="94741" bIns="4737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4741" tIns="47370" rIns="94741" bIns="4737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4741" tIns="47370" rIns="94741" bIns="47370" rtlCol="0" anchor="b"/>
          <a:lstStyle>
            <a:lvl1pPr algn="r">
              <a:defRPr sz="1200"/>
            </a:lvl1pPr>
          </a:lstStyle>
          <a:p>
            <a:pPr>
              <a:defRPr/>
            </a:pPr>
            <a:fld id="{57427878-F4A0-4BF5-A84B-45757F45C87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7881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36144-F93B-4E62-B9DD-8FDD1A83E92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63530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751ED-6639-418A-B9D3-B75E3571025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28832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59ECE-1E13-485A-A130-A0BDAD796B6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16103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0"/>
          </p:nvPr>
        </p:nvSpPr>
        <p:spPr>
          <a:xfrm>
            <a:off x="457200" y="6246813"/>
            <a:ext cx="2127250" cy="471487"/>
          </a:xfrm>
        </p:spPr>
        <p:txBody>
          <a:bodyPr lIns="82945" tIns="41473" rIns="82945" bIns="41473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1"/>
          </p:nvPr>
        </p:nvSpPr>
        <p:spPr>
          <a:xfrm>
            <a:off x="3127375" y="6246813"/>
            <a:ext cx="2897188" cy="471487"/>
          </a:xfrm>
        </p:spPr>
        <p:txBody>
          <a:bodyPr lIns="82945" tIns="41473" rIns="82945" bIns="41473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>
          <a:xfrm>
            <a:off x="6556375" y="6246813"/>
            <a:ext cx="2128838" cy="471487"/>
          </a:xfrm>
        </p:spPr>
        <p:txBody>
          <a:bodyPr lIns="82945" tIns="41473" rIns="82945" bIns="41473"/>
          <a:lstStyle>
            <a:lvl1pPr>
              <a:defRPr/>
            </a:lvl1pPr>
          </a:lstStyle>
          <a:p>
            <a:pPr>
              <a:defRPr/>
            </a:pPr>
            <a:fld id="{96B773A5-859C-4F43-8FD8-BCCA37B3900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5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13880-1863-4539-8ACA-6E9AC1D975B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25928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04B03-E2D2-44ED-B37A-3A9D76E8A15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52086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234D7-2A6B-4D65-B7F7-231E658CBE3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34675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73424-3B76-4FC3-BCA1-D52104FC6DE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71778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EC7D5-68D3-4155-AE97-F58E4CC4519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5760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13A48-1C4E-4E78-A9DD-8DE7675CD4C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34783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810CC-DA06-4359-A06B-7FC2DA7344B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88022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0C176-25B3-4320-BF63-2E9CC0C0B84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54511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FAFCFE1-CA89-4D81-AFBF-BF8ADA0BA8D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abien.esculier@ponts.or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10" Type="http://schemas.openxmlformats.org/officeDocument/2006/relationships/image" Target="../media/image3.jpe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55.jpeg"/><Relationship Id="rId7" Type="http://schemas.openxmlformats.org/officeDocument/2006/relationships/image" Target="../media/image28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png"/><Relationship Id="rId5" Type="http://schemas.openxmlformats.org/officeDocument/2006/relationships/image" Target="../media/image15.jpeg"/><Relationship Id="rId4" Type="http://schemas.openxmlformats.org/officeDocument/2006/relationships/image" Target="../media/image7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fabien.esculier@ponts.or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://www.dessine-moi-paris.com/images/illustrations/normales/133-patrice-rambaud-tout-eiff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990600"/>
            <a:ext cx="3151188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555956" y="230782"/>
            <a:ext cx="7772400" cy="1470025"/>
          </a:xfrm>
        </p:spPr>
        <p:txBody>
          <a:bodyPr/>
          <a:lstStyle/>
          <a:p>
            <a:r>
              <a:rPr lang="fr-FR" dirty="0" smtClean="0"/>
              <a:t>Séparer et valoriser</a:t>
            </a:r>
            <a:br>
              <a:rPr lang="fr-FR" dirty="0" smtClean="0"/>
            </a:br>
            <a:r>
              <a:rPr lang="fr-FR" dirty="0" smtClean="0"/>
              <a:t>les urines à Paris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4495800" y="2303060"/>
            <a:ext cx="4953000" cy="2286000"/>
          </a:xfrm>
        </p:spPr>
        <p:txBody>
          <a:bodyPr/>
          <a:lstStyle/>
          <a:p>
            <a:r>
              <a:rPr lang="fr-FR" dirty="0" smtClean="0"/>
              <a:t>Une solution</a:t>
            </a:r>
          </a:p>
          <a:p>
            <a:r>
              <a:rPr lang="fr-FR" dirty="0" smtClean="0"/>
              <a:t>pour la transition écologique ?</a:t>
            </a:r>
            <a:endParaRPr lang="fr-FR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5486400"/>
            <a:ext cx="6400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/>
            <a:r>
              <a:rPr lang="fr-FR" altLang="fr-FR" sz="1800" kern="0" smtClean="0"/>
              <a:t>Fabien ESCULIER</a:t>
            </a:r>
          </a:p>
          <a:p>
            <a:pPr algn="l" eaLnBrk="1" hangingPunct="1"/>
            <a:r>
              <a:rPr lang="fr-FR" altLang="fr-FR" sz="1800" kern="0" smtClean="0"/>
              <a:t>Projet OCAPI - LEESU</a:t>
            </a:r>
            <a:endParaRPr lang="fr-FR" altLang="fr-FR" sz="2400" kern="0" smtClean="0"/>
          </a:p>
          <a:p>
            <a:pPr algn="l" eaLnBrk="1" hangingPunct="1"/>
            <a:r>
              <a:rPr lang="fr-FR" altLang="fr-FR" sz="1600" kern="0" smtClean="0">
                <a:hlinkClick r:id="rId3"/>
              </a:rPr>
              <a:t>fabien.esculier@ponts.org</a:t>
            </a:r>
          </a:p>
          <a:p>
            <a:pPr algn="l" eaLnBrk="1" hangingPunct="1"/>
            <a:r>
              <a:rPr lang="fr-FR" altLang="fr-FR" sz="1600" kern="0" smtClean="0"/>
              <a:t>01 64 15 37 66</a:t>
            </a:r>
            <a:endParaRPr lang="fr-FR" altLang="fr-FR" sz="1600" kern="0" dirty="0" smtClean="0"/>
          </a:p>
        </p:txBody>
      </p:sp>
      <p:sp>
        <p:nvSpPr>
          <p:cNvPr id="7" name="ZoneTexte 1"/>
          <p:cNvSpPr txBox="1">
            <a:spLocks noChangeArrowheads="1"/>
          </p:cNvSpPr>
          <p:nvPr/>
        </p:nvSpPr>
        <p:spPr bwMode="auto">
          <a:xfrm>
            <a:off x="6400800" y="6027003"/>
            <a:ext cx="2743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 smtClean="0"/>
              <a:t>JTED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 smtClean="0"/>
              <a:t>17 novembre </a:t>
            </a:r>
            <a:r>
              <a:rPr lang="fr-FR" altLang="fr-FR" sz="2400" dirty="0"/>
              <a:t>2016</a:t>
            </a:r>
          </a:p>
        </p:txBody>
      </p:sp>
      <p:sp>
        <p:nvSpPr>
          <p:cNvPr id="19" name="Arc 18"/>
          <p:cNvSpPr/>
          <p:nvPr/>
        </p:nvSpPr>
        <p:spPr>
          <a:xfrm>
            <a:off x="1965325" y="2909888"/>
            <a:ext cx="1997075" cy="2414587"/>
          </a:xfrm>
          <a:prstGeom prst="arc">
            <a:avLst>
              <a:gd name="adj1" fmla="val 13637067"/>
              <a:gd name="adj2" fmla="val 21046437"/>
            </a:avLst>
          </a:prstGeom>
          <a:ln w="19050">
            <a:solidFill>
              <a:srgbClr val="F4E3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grpSp>
        <p:nvGrpSpPr>
          <p:cNvPr id="20" name="Groupe 10"/>
          <p:cNvGrpSpPr>
            <a:grpSpLocks/>
          </p:cNvGrpSpPr>
          <p:nvPr/>
        </p:nvGrpSpPr>
        <p:grpSpPr bwMode="auto">
          <a:xfrm>
            <a:off x="2171700" y="2251075"/>
            <a:ext cx="2428875" cy="3732213"/>
            <a:chOff x="1790308" y="2047463"/>
            <a:chExt cx="2428503" cy="3731781"/>
          </a:xfrm>
        </p:grpSpPr>
        <p:sp>
          <p:nvSpPr>
            <p:cNvPr id="21" name="Arc 20"/>
            <p:cNvSpPr/>
            <p:nvPr/>
          </p:nvSpPr>
          <p:spPr>
            <a:xfrm rot="18982635">
              <a:off x="1917289" y="3364935"/>
              <a:ext cx="1963437" cy="2414309"/>
            </a:xfrm>
            <a:prstGeom prst="arc">
              <a:avLst>
                <a:gd name="adj1" fmla="val 20511555"/>
                <a:gd name="adj2" fmla="val 21046437"/>
              </a:avLst>
            </a:prstGeom>
            <a:ln w="19050">
              <a:solidFill>
                <a:srgbClr val="F4E3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  <p:sp>
          <p:nvSpPr>
            <p:cNvPr id="22" name="Arc 21"/>
            <p:cNvSpPr/>
            <p:nvPr/>
          </p:nvSpPr>
          <p:spPr>
            <a:xfrm rot="3493762">
              <a:off x="2029948" y="1864967"/>
              <a:ext cx="1963510" cy="2414217"/>
            </a:xfrm>
            <a:prstGeom prst="arc">
              <a:avLst>
                <a:gd name="adj1" fmla="val 20511555"/>
                <a:gd name="adj2" fmla="val 21046437"/>
              </a:avLst>
            </a:prstGeom>
            <a:ln w="19050">
              <a:solidFill>
                <a:srgbClr val="F4E3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  <p:sp>
          <p:nvSpPr>
            <p:cNvPr id="23" name="Arc 22"/>
            <p:cNvSpPr/>
            <p:nvPr/>
          </p:nvSpPr>
          <p:spPr>
            <a:xfrm rot="2173160">
              <a:off x="1790308" y="2047463"/>
              <a:ext cx="1963437" cy="2414309"/>
            </a:xfrm>
            <a:prstGeom prst="arc">
              <a:avLst>
                <a:gd name="adj1" fmla="val 20511555"/>
                <a:gd name="adj2" fmla="val 21046437"/>
              </a:avLst>
            </a:prstGeom>
            <a:ln w="19050">
              <a:solidFill>
                <a:srgbClr val="F4E3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</p:grpSp>
      <p:pic>
        <p:nvPicPr>
          <p:cNvPr id="24" name="Picture 1" descr="lingo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4419600"/>
            <a:ext cx="2814638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fabien.esculier\Documents\Thèse\Evénements\Logos\Logo OCAPI_20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692" y="202203"/>
            <a:ext cx="1612308" cy="157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D:\Users\bisinell.GPE-06320\Downloads\NOUVEAU LOGO (1)\NOUVEAU LOGO\LOGO-INSA-TOULOUSE\Logo_INSAvilletoulouse-RV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249" y="5299028"/>
            <a:ext cx="1152128" cy="62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13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8" descr="ciseaux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16929"/>
            <a:ext cx="3312368" cy="227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contenu 5"/>
          <p:cNvSpPr txBox="1">
            <a:spLocks/>
          </p:cNvSpPr>
          <p:nvPr/>
        </p:nvSpPr>
        <p:spPr>
          <a:xfrm>
            <a:off x="186959" y="5618197"/>
            <a:ext cx="2592288" cy="9048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dirty="0" smtClean="0">
                <a:solidFill>
                  <a:srgbClr val="FF0000"/>
                </a:solidFill>
                <a:latin typeface="+mj-lt"/>
              </a:rPr>
              <a:t>Moins de capacité de dilution en Seine</a:t>
            </a:r>
            <a:endParaRPr lang="fr-FR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1" name="Picture 2" descr="C:\Users\fabien.esculier\Desktop\logo COP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645" y="1371599"/>
            <a:ext cx="2137355" cy="213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pace réservé du contenu 5"/>
          <p:cNvSpPr txBox="1">
            <a:spLocks/>
          </p:cNvSpPr>
          <p:nvPr/>
        </p:nvSpPr>
        <p:spPr>
          <a:xfrm>
            <a:off x="4876800" y="4004185"/>
            <a:ext cx="2592288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fr-FR" sz="2400" kern="1200" smtClean="0">
                <a:solidFill>
                  <a:srgbClr val="0280BD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fr-FR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fr-FR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fr-FR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 smtClean="0"/>
              <a:t>Atteindre le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dirty="0" smtClean="0"/>
              <a:t>bon état</a:t>
            </a:r>
            <a:endParaRPr lang="fr-FR" dirty="0"/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495788" y="334396"/>
            <a:ext cx="822960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Et demain ?</a:t>
            </a:r>
            <a:endParaRPr lang="fr-FR" dirty="0"/>
          </a:p>
        </p:txBody>
      </p:sp>
      <p:sp>
        <p:nvSpPr>
          <p:cNvPr id="14" name="Espace réservé du contenu 5"/>
          <p:cNvSpPr txBox="1">
            <a:spLocks/>
          </p:cNvSpPr>
          <p:nvPr/>
        </p:nvSpPr>
        <p:spPr>
          <a:xfrm>
            <a:off x="495788" y="2819400"/>
            <a:ext cx="2376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fr-FR" sz="2400" kern="1200" smtClean="0">
                <a:solidFill>
                  <a:srgbClr val="0280BD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fr-FR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fr-FR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fr-FR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 de rejets polluants</a:t>
            </a:r>
            <a:endParaRPr lang="fr-FR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0418" name="Picture 2" descr="https://s1.qwant.com/thumbr/0x220/1/3/dc75d6dcaf4ed978d03055a3b43245/b_0_q_0_p_0.jpg?u=https%3A%2F%2Fupload.wikimedia.org%2Fwikipedia%2Ffr%2Fthumb%2F8%2F8d%2FLogo_grand_paris.png%2F1024px-Logo_grand_paris.png&amp;q=0&amp;b=0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72" y="1202755"/>
            <a:ext cx="2665181" cy="157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72" y="3916285"/>
            <a:ext cx="1835221" cy="170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Dévoilement du logo de la candidature de Paris pour les JO202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163950"/>
            <a:ext cx="2365955" cy="157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peche-saumon-seine-pari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487" y="3775158"/>
            <a:ext cx="1735141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Espace réservé du contenu 5"/>
          <p:cNvSpPr txBox="1">
            <a:spLocks/>
          </p:cNvSpPr>
          <p:nvPr/>
        </p:nvSpPr>
        <p:spPr>
          <a:xfrm>
            <a:off x="4935988" y="1987845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fr-FR" sz="2400" kern="1200" smtClean="0">
                <a:solidFill>
                  <a:srgbClr val="0280BD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fr-FR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fr-FR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fr-FR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 smtClean="0"/>
              <a:t>Diminuer les émissions de GES</a:t>
            </a:r>
            <a:endParaRPr lang="fr-FR" dirty="0"/>
          </a:p>
        </p:txBody>
      </p:sp>
      <p:sp>
        <p:nvSpPr>
          <p:cNvPr id="20" name="Espace réservé du contenu 5"/>
          <p:cNvSpPr txBox="1">
            <a:spLocks/>
          </p:cNvSpPr>
          <p:nvPr/>
        </p:nvSpPr>
        <p:spPr>
          <a:xfrm>
            <a:off x="4415097" y="5686749"/>
            <a:ext cx="2592288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fr-FR" sz="2400" kern="1200" smtClean="0">
                <a:solidFill>
                  <a:srgbClr val="0280BD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fr-FR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fr-FR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fr-FR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 smtClean="0"/>
              <a:t>Nager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dirty="0" smtClean="0"/>
              <a:t>en Seine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2362168" y="381000"/>
            <a:ext cx="4105857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1300" b="1" dirty="0" smtClean="0">
                <a:solidFill>
                  <a:srgbClr val="FF0000"/>
                </a:solidFill>
              </a:rPr>
              <a:t>?</a:t>
            </a:r>
            <a:endParaRPr lang="fr-FR" sz="41300" b="1" dirty="0">
              <a:solidFill>
                <a:srgbClr val="FF0000"/>
              </a:solidFill>
            </a:endParaRPr>
          </a:p>
        </p:txBody>
      </p:sp>
      <p:pic>
        <p:nvPicPr>
          <p:cNvPr id="60420" name="Picture 4" descr="http://www.enroute.centre-est.developpement-durable.gouv.fr/local/cache-vignettes/L508xH227/efficacite-energetique-07e5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970" y="56007"/>
            <a:ext cx="2692414" cy="120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94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8" y="7938"/>
            <a:ext cx="8772525" cy="1189037"/>
          </a:xfrm>
        </p:spPr>
        <p:txBody>
          <a:bodyPr/>
          <a:lstStyle/>
          <a:p>
            <a:pPr eaLnBrk="1" hangingPunct="1"/>
            <a:r>
              <a:rPr lang="fr-FR" altLang="fr-FR" dirty="0" smtClean="0"/>
              <a:t>Projet de recherche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324225"/>
            <a:ext cx="8766175" cy="3008313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fr-FR" altLang="fr-FR" sz="3600" smtClean="0">
                <a:latin typeface="Comic Sans MS" pitchFamily="66" charset="0"/>
              </a:rPr>
              <a:t>OCAPI</a:t>
            </a:r>
          </a:p>
          <a:p>
            <a:pPr marL="0" indent="0" algn="ctr" eaLnBrk="1" hangingPunct="1">
              <a:buFontTx/>
              <a:buNone/>
            </a:pPr>
            <a:r>
              <a:rPr lang="fr-FR" altLang="fr-FR" sz="3600" smtClean="0">
                <a:latin typeface="Comic Sans MS" pitchFamily="66" charset="0"/>
              </a:rPr>
              <a:t>O</a:t>
            </a:r>
            <a:r>
              <a:rPr lang="fr-FR" altLang="fr-FR" smtClean="0">
                <a:latin typeface="Comic Sans MS" pitchFamily="66" charset="0"/>
              </a:rPr>
              <a:t>ptimisation des cycles </a:t>
            </a:r>
            <a:r>
              <a:rPr lang="fr-FR" altLang="fr-FR" sz="3600" smtClean="0">
                <a:latin typeface="Comic Sans MS" pitchFamily="66" charset="0"/>
              </a:rPr>
              <a:t>C</a:t>
            </a:r>
            <a:r>
              <a:rPr lang="fr-FR" altLang="fr-FR" smtClean="0">
                <a:latin typeface="Comic Sans MS" pitchFamily="66" charset="0"/>
              </a:rPr>
              <a:t>arbone,</a:t>
            </a:r>
          </a:p>
          <a:p>
            <a:pPr marL="0" indent="0" algn="ctr" eaLnBrk="1" hangingPunct="1">
              <a:buFontTx/>
              <a:buNone/>
            </a:pPr>
            <a:r>
              <a:rPr lang="fr-FR" altLang="fr-FR" sz="3600" smtClean="0">
                <a:latin typeface="Comic Sans MS" pitchFamily="66" charset="0"/>
              </a:rPr>
              <a:t>A</a:t>
            </a:r>
            <a:r>
              <a:rPr lang="fr-FR" altLang="fr-FR" smtClean="0">
                <a:latin typeface="Comic Sans MS" pitchFamily="66" charset="0"/>
              </a:rPr>
              <a:t>zote et </a:t>
            </a:r>
            <a:r>
              <a:rPr lang="fr-FR" altLang="fr-FR" sz="3600" smtClean="0">
                <a:latin typeface="Comic Sans MS" pitchFamily="66" charset="0"/>
              </a:rPr>
              <a:t>P</a:t>
            </a:r>
            <a:r>
              <a:rPr lang="fr-FR" altLang="fr-FR" smtClean="0">
                <a:latin typeface="Comic Sans MS" pitchFamily="66" charset="0"/>
              </a:rPr>
              <a:t>hosphore en v</a:t>
            </a:r>
            <a:r>
              <a:rPr lang="fr-FR" altLang="fr-FR" sz="3600" smtClean="0">
                <a:latin typeface="Comic Sans MS" pitchFamily="66" charset="0"/>
              </a:rPr>
              <a:t>I</a:t>
            </a:r>
            <a:r>
              <a:rPr lang="fr-FR" altLang="fr-FR" smtClean="0">
                <a:latin typeface="Comic Sans MS" pitchFamily="66" charset="0"/>
              </a:rPr>
              <a:t>lle</a:t>
            </a: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5791200"/>
            <a:ext cx="262413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5138"/>
            <a:ext cx="2057400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38" y="5791200"/>
            <a:ext cx="273685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3198813"/>
            <a:ext cx="1016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90725"/>
            <a:ext cx="22225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4611688"/>
            <a:ext cx="1143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2" descr="C:\Users\fabien.esculier\Documents\Thèse\Evénements\Logos\Logo ENPC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4692650"/>
            <a:ext cx="1292225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AutoShape 13" descr="Affichage de logo-CSTB-noir.png en cours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6157" name="AutoShape 15" descr="Affichage de logo-CSTB-noir.png en cours...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pic>
        <p:nvPicPr>
          <p:cNvPr id="6158" name="Picture 16" descr="C:\Users\fabien.esculier\Desktop\logo-CSTB-noir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2246313"/>
            <a:ext cx="190976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:\Users\fabien.esculier\Documents\Thèse\Evénements\Logos\Logo OCAPI_2016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02328"/>
            <a:ext cx="1612308" cy="157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5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L’azote : paramètre limitant pour les STEP et pour le milieu</a:t>
            </a:r>
            <a:endParaRPr lang="fr-FR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16760"/>
          </a:xfrm>
        </p:spPr>
        <p:txBody>
          <a:bodyPr>
            <a:normAutofit/>
          </a:bodyPr>
          <a:lstStyle/>
          <a:p>
            <a:r>
              <a:rPr lang="fr-FR" altLang="fr-FR" dirty="0" smtClean="0"/>
              <a:t>Les capacités épuratoires du SIAAP :</a:t>
            </a:r>
          </a:p>
          <a:p>
            <a:endParaRPr lang="fr-FR" altLang="fr-FR" dirty="0"/>
          </a:p>
          <a:p>
            <a:endParaRPr lang="fr-FR" altLang="fr-FR" dirty="0" smtClean="0"/>
          </a:p>
          <a:p>
            <a:endParaRPr lang="fr-FR" altLang="fr-FR" dirty="0"/>
          </a:p>
          <a:p>
            <a:endParaRPr lang="fr-FR" altLang="fr-FR" dirty="0" smtClean="0"/>
          </a:p>
          <a:p>
            <a:pPr marL="0" indent="0" algn="ctr">
              <a:buNone/>
              <a:defRPr/>
            </a:pPr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Comment 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atteindre </a:t>
            </a:r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et conserver le bon état ?</a:t>
            </a:r>
          </a:p>
          <a:p>
            <a:pPr marL="0" indent="0" algn="ctr">
              <a:buNone/>
              <a:defRPr/>
            </a:pPr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Rendement à atteindre </a:t>
            </a:r>
            <a:r>
              <a:rPr lang="fr-FR" sz="2800" dirty="0" smtClean="0">
                <a:solidFill>
                  <a:schemeClr val="accent1">
                    <a:lumMod val="50000"/>
                  </a:schemeClr>
                </a:solidFill>
              </a:rPr>
              <a:t>~ 99% </a:t>
            </a:r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sur NTK</a:t>
            </a:r>
          </a:p>
        </p:txBody>
      </p:sp>
      <p:graphicFrame>
        <p:nvGraphicFramePr>
          <p:cNvPr id="6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545223"/>
              </p:ext>
            </p:extLst>
          </p:nvPr>
        </p:nvGraphicFramePr>
        <p:xfrm>
          <a:off x="533400" y="2743200"/>
          <a:ext cx="8229600" cy="1209675"/>
        </p:xfrm>
        <a:graphic>
          <a:graphicData uri="http://schemas.openxmlformats.org/drawingml/2006/table">
            <a:tbl>
              <a:tblPr/>
              <a:tblGrid>
                <a:gridCol w="2058987"/>
                <a:gridCol w="2055813"/>
                <a:gridCol w="2058987"/>
                <a:gridCol w="2055813"/>
              </a:tblGrid>
              <a:tr h="5185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CBDD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Année</a:t>
                      </a:r>
                    </a:p>
                  </a:txBody>
                  <a:tcPr marT="45756" marB="4575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CBDD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Q (m3/j)</a:t>
                      </a:r>
                    </a:p>
                  </a:txBody>
                  <a:tcPr marT="45756" marB="4575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CBDD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DBO5</a:t>
                      </a:r>
                    </a:p>
                  </a:txBody>
                  <a:tcPr marT="45756" marB="4575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CBDD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NTK</a:t>
                      </a:r>
                    </a:p>
                  </a:txBody>
                  <a:tcPr marT="45756" marB="4575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110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CBDD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2030</a:t>
                      </a:r>
                    </a:p>
                  </a:txBody>
                  <a:tcPr marT="45756" marB="4575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CBDD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83.9%</a:t>
                      </a:r>
                    </a:p>
                  </a:txBody>
                  <a:tcPr marT="45756" marB="4575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CBDD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95%</a:t>
                      </a:r>
                    </a:p>
                  </a:txBody>
                  <a:tcPr marT="45756" marB="4575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CBDD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108%</a:t>
                      </a:r>
                    </a:p>
                  </a:txBody>
                  <a:tcPr marT="45756" marB="4575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857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FR" altLang="fr-FR" smtClean="0"/>
              <a:t>2 voies majeures à explorer</a:t>
            </a:r>
          </a:p>
        </p:txBody>
      </p:sp>
      <p:sp>
        <p:nvSpPr>
          <p:cNvPr id="9728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230563"/>
          </a:xfrm>
        </p:spPr>
        <p:txBody>
          <a:bodyPr/>
          <a:lstStyle/>
          <a:p>
            <a:pPr marL="514350" indent="-514350">
              <a:buFontTx/>
              <a:buAutoNum type="arabicParenR"/>
            </a:pPr>
            <a:r>
              <a:rPr lang="fr-FR" altLang="fr-FR" dirty="0" smtClean="0"/>
              <a:t>Transformer les stations d’épuration en stations de production de ressources ?</a:t>
            </a:r>
          </a:p>
          <a:p>
            <a:pPr marL="0" indent="0" algn="r">
              <a:buNone/>
            </a:pPr>
            <a:r>
              <a:rPr lang="fr-FR" altLang="fr-FR" b="1" dirty="0" smtClean="0"/>
              <a:t>-&gt; très difficile sur l’azote</a:t>
            </a:r>
          </a:p>
          <a:p>
            <a:pPr marL="514350" indent="-514350">
              <a:buFontTx/>
              <a:buAutoNum type="arabicParenR"/>
            </a:pPr>
            <a:endParaRPr lang="fr-FR" altLang="fr-FR" dirty="0" smtClean="0"/>
          </a:p>
          <a:p>
            <a:pPr marL="514350" indent="-514350">
              <a:buFont typeface="+mj-lt"/>
              <a:buAutoNum type="arabicParenR" startAt="2"/>
            </a:pPr>
            <a:r>
              <a:rPr lang="fr-FR" altLang="fr-FR" dirty="0" smtClean="0"/>
              <a:t>Récupérer les ressources… à la source</a:t>
            </a:r>
          </a:p>
        </p:txBody>
      </p:sp>
    </p:spTree>
    <p:extLst>
      <p:ext uri="{BB962C8B-B14F-4D97-AF65-F5344CB8AC3E}">
        <p14:creationId xmlns:p14="http://schemas.microsoft.com/office/powerpoint/2010/main" val="81027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4810125" cy="518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Où se trouve l’azote ?</a:t>
            </a:r>
            <a:endParaRPr lang="fr-FR" sz="3600" dirty="0"/>
          </a:p>
        </p:txBody>
      </p:sp>
      <p:sp>
        <p:nvSpPr>
          <p:cNvPr id="8" name="ZoneTexte 7"/>
          <p:cNvSpPr txBox="1"/>
          <p:nvPr/>
        </p:nvSpPr>
        <p:spPr>
          <a:xfrm>
            <a:off x="6629400" y="5477223"/>
            <a:ext cx="1111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Source : </a:t>
            </a:r>
            <a:r>
              <a:rPr lang="fr-FR" sz="1200" dirty="0" err="1" smtClean="0"/>
              <a:t>Eme</a:t>
            </a:r>
            <a:r>
              <a:rPr lang="fr-FR" sz="1200" dirty="0" smtClean="0"/>
              <a:t>, Boutin 2015</a:t>
            </a:r>
            <a:endParaRPr lang="fr-FR" sz="1200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1676400" y="5853752"/>
            <a:ext cx="3810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08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375" y="274638"/>
            <a:ext cx="8836025" cy="1143000"/>
          </a:xfrm>
        </p:spPr>
        <p:txBody>
          <a:bodyPr/>
          <a:lstStyle/>
          <a:p>
            <a:r>
              <a:rPr lang="fr-FR" sz="3200" dirty="0" smtClean="0"/>
              <a:t>Le métabolisme humain permet d’envisager une économie circulaire alimentation/excrétion</a:t>
            </a:r>
            <a:endParaRPr lang="fr-FR" sz="3200" dirty="0"/>
          </a:p>
        </p:txBody>
      </p:sp>
      <p:pic>
        <p:nvPicPr>
          <p:cNvPr id="5" name="Picture 2" descr="C:\Users\fabien.esculier\Documents\Thèse\Evénements\2015-10-10 Présentation jardin 56 St-Blaise\Slides\Huile-d-olive-oui-il-y-a-des-differences-!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3744913"/>
            <a:ext cx="175260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9" descr="686135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37" y="3621088"/>
            <a:ext cx="1757363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4103687" y="4506913"/>
            <a:ext cx="7985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1074737" y="5878513"/>
            <a:ext cx="1828800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 smtClean="0">
                <a:solidFill>
                  <a:srgbClr val="000000"/>
                </a:solidFill>
                <a:cs typeface="Arial" charset="0"/>
              </a:rPr>
              <a:t>5 </a:t>
            </a:r>
            <a:r>
              <a:rPr lang="fr-FR" altLang="fr-FR" sz="2400" dirty="0">
                <a:solidFill>
                  <a:srgbClr val="000000"/>
                </a:solidFill>
                <a:cs typeface="Arial" charset="0"/>
              </a:rPr>
              <a:t>kg de 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Text Box 25"/>
          <p:cNvSpPr txBox="1">
            <a:spLocks noChangeArrowheads="1"/>
          </p:cNvSpPr>
          <p:nvPr/>
        </p:nvSpPr>
        <p:spPr bwMode="auto">
          <a:xfrm>
            <a:off x="-144463" y="1687513"/>
            <a:ext cx="114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cs typeface="Arial" charset="0"/>
              </a:rPr>
              <a:t>Bilan annuel</a:t>
            </a: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2578101"/>
            <a:ext cx="13684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5" y="3287713"/>
            <a:ext cx="1512887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7" y="4402138"/>
            <a:ext cx="1905000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C:\Users\fabien.esculier\Documents\Thèse\Evénements\2015-10-10 Présentation jardin 56 St-Blaise\Slides\raisin_940x70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4818063"/>
            <a:ext cx="120967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2" y="3016251"/>
            <a:ext cx="99695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6942137" y="4506913"/>
            <a:ext cx="7985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16" name="Group 11"/>
          <p:cNvGrpSpPr>
            <a:grpSpLocks/>
          </p:cNvGrpSpPr>
          <p:nvPr/>
        </p:nvGrpSpPr>
        <p:grpSpPr bwMode="auto">
          <a:xfrm>
            <a:off x="8086725" y="3590926"/>
            <a:ext cx="566737" cy="1965325"/>
            <a:chOff x="5070" y="2251"/>
            <a:chExt cx="387" cy="1238"/>
          </a:xfrm>
        </p:grpSpPr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5070" y="2510"/>
              <a:ext cx="387" cy="979"/>
            </a:xfrm>
            <a:prstGeom prst="rect">
              <a:avLst/>
            </a:prstGeom>
            <a:solidFill>
              <a:srgbClr val="FF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fr-FR" altLang="fr-FR" sz="18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5070" y="2251"/>
              <a:ext cx="387" cy="255"/>
            </a:xfrm>
            <a:prstGeom prst="rect">
              <a:avLst/>
            </a:prstGeom>
            <a:solidFill>
              <a:srgbClr val="9933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fr-FR" altLang="fr-FR" sz="1800">
                <a:solidFill>
                  <a:schemeClr val="bg1"/>
                </a:solidFill>
                <a:cs typeface="Arial" charset="0"/>
              </a:endParaRPr>
            </a:p>
          </p:txBody>
        </p:sp>
      </p:grp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6823219" y="4672013"/>
            <a:ext cx="1776412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 smtClean="0">
                <a:solidFill>
                  <a:srgbClr val="000000"/>
                </a:solidFill>
                <a:cs typeface="Arial" charset="0"/>
              </a:rPr>
              <a:t>4 kg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 smtClean="0">
                <a:solidFill>
                  <a:srgbClr val="000000"/>
                </a:solidFill>
                <a:cs typeface="Arial" charset="0"/>
              </a:rPr>
              <a:t>de N</a:t>
            </a:r>
            <a:endParaRPr lang="fr-FR" altLang="fr-FR" sz="24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6823219" y="3242283"/>
            <a:ext cx="1776412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>
                <a:solidFill>
                  <a:srgbClr val="000000"/>
                </a:solidFill>
                <a:cs typeface="Arial" charset="0"/>
              </a:rPr>
              <a:t>1</a:t>
            </a:r>
            <a:r>
              <a:rPr lang="fr-FR" altLang="fr-FR" sz="2400" dirty="0" smtClean="0">
                <a:solidFill>
                  <a:srgbClr val="000000"/>
                </a:solidFill>
                <a:cs typeface="Arial" charset="0"/>
              </a:rPr>
              <a:t> kg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 smtClean="0">
                <a:solidFill>
                  <a:srgbClr val="000000"/>
                </a:solidFill>
                <a:cs typeface="Arial" charset="0"/>
              </a:rPr>
              <a:t>de N</a:t>
            </a:r>
            <a:endParaRPr lang="fr-FR" altLang="fr-FR" sz="24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14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Premier principe : sobriété</a:t>
            </a:r>
            <a:endParaRPr lang="fr-F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872" y="2133600"/>
            <a:ext cx="4419600" cy="360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ine 8"/>
          <p:cNvSpPr>
            <a:spLocks noChangeShapeType="1"/>
          </p:cNvSpPr>
          <p:nvPr/>
        </p:nvSpPr>
        <p:spPr bwMode="auto">
          <a:xfrm flipV="1">
            <a:off x="2001672" y="3886200"/>
            <a:ext cx="3581400" cy="22225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659272" y="3505200"/>
            <a:ext cx="21336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>
                <a:solidFill>
                  <a:srgbClr val="FF0000"/>
                </a:solidFill>
              </a:rPr>
              <a:t>Recommandation OMS et ANSES protéines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5278272" y="2667000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5"/>
          <p:cNvSpPr txBox="1">
            <a:spLocks noChangeArrowheads="1"/>
          </p:cNvSpPr>
          <p:nvPr/>
        </p:nvSpPr>
        <p:spPr bwMode="auto">
          <a:xfrm>
            <a:off x="6116472" y="2438400"/>
            <a:ext cx="251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France</a:t>
            </a:r>
          </a:p>
        </p:txBody>
      </p:sp>
      <p:sp>
        <p:nvSpPr>
          <p:cNvPr id="9" name="ZoneTexte 1"/>
          <p:cNvSpPr txBox="1">
            <a:spLocks noChangeArrowheads="1"/>
          </p:cNvSpPr>
          <p:nvPr/>
        </p:nvSpPr>
        <p:spPr bwMode="auto">
          <a:xfrm>
            <a:off x="8077200" y="6543675"/>
            <a:ext cx="1066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/>
              <a:t>Billen 2015</a:t>
            </a:r>
          </a:p>
        </p:txBody>
      </p:sp>
    </p:spTree>
    <p:extLst>
      <p:ext uri="{BB962C8B-B14F-4D97-AF65-F5344CB8AC3E}">
        <p14:creationId xmlns:p14="http://schemas.microsoft.com/office/powerpoint/2010/main" val="289895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Deuxième principe : recyclage</a:t>
            </a:r>
            <a:endParaRPr lang="fr-FR" dirty="0"/>
          </a:p>
        </p:txBody>
      </p:sp>
      <p:pic>
        <p:nvPicPr>
          <p:cNvPr id="4" name="Picture 1" descr="lingo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667000"/>
            <a:ext cx="2814638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86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/>
          </p:cNvSpPr>
          <p:nvPr>
            <p:ph type="title"/>
          </p:nvPr>
        </p:nvSpPr>
        <p:spPr>
          <a:xfrm>
            <a:off x="1752600" y="0"/>
            <a:ext cx="6934200" cy="1143000"/>
          </a:xfrm>
        </p:spPr>
        <p:txBody>
          <a:bodyPr/>
          <a:lstStyle/>
          <a:p>
            <a:r>
              <a:rPr lang="fr-FR" altLang="fr-FR" smtClean="0"/>
              <a:t>Suède : depuis 1990</a:t>
            </a:r>
          </a:p>
        </p:txBody>
      </p:sp>
      <p:pic>
        <p:nvPicPr>
          <p:cNvPr id="104451" name="Picture 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2600325"/>
            <a:ext cx="2533650" cy="1914525"/>
          </a:xfrm>
        </p:spPr>
      </p:pic>
      <p:pic>
        <p:nvPicPr>
          <p:cNvPr id="10445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630738"/>
            <a:ext cx="4429125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3" name="Line 8"/>
          <p:cNvSpPr>
            <a:spLocks noChangeShapeType="1"/>
          </p:cNvSpPr>
          <p:nvPr/>
        </p:nvSpPr>
        <p:spPr bwMode="auto">
          <a:xfrm>
            <a:off x="2028825" y="914400"/>
            <a:ext cx="790575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4454" name="Line 9"/>
          <p:cNvSpPr>
            <a:spLocks noChangeShapeType="1"/>
          </p:cNvSpPr>
          <p:nvPr/>
        </p:nvSpPr>
        <p:spPr bwMode="auto">
          <a:xfrm>
            <a:off x="7016750" y="3962400"/>
            <a:ext cx="935038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044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5"/>
          <a:stretch>
            <a:fillRect/>
          </a:stretch>
        </p:blipFill>
        <p:spPr bwMode="auto">
          <a:xfrm>
            <a:off x="0" y="3657600"/>
            <a:ext cx="2489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6" name="Text Box 11"/>
          <p:cNvSpPr txBox="1">
            <a:spLocks noChangeArrowheads="1"/>
          </p:cNvSpPr>
          <p:nvPr/>
        </p:nvSpPr>
        <p:spPr bwMode="auto">
          <a:xfrm>
            <a:off x="6229350" y="992188"/>
            <a:ext cx="291623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2006 : </a:t>
            </a:r>
            <a:r>
              <a:rPr lang="fr-FR" altLang="fr-FR" sz="1000"/>
              <a:t>(Vinneras, 2013) </a:t>
            </a:r>
            <a:endParaRPr lang="fr-FR" altLang="fr-FR" sz="1800"/>
          </a:p>
          <a:p>
            <a:pPr eaLnBrk="1" hangingPunct="1">
              <a:spcBef>
                <a:spcPct val="0"/>
              </a:spcBef>
            </a:pPr>
            <a:r>
              <a:rPr lang="fr-FR" altLang="fr-FR" sz="1800"/>
              <a:t> 120.000 toilettes sèches à séparation d’urine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z="1800"/>
              <a:t> 15.000 toilettes à eau à séparation d’urine</a:t>
            </a:r>
          </a:p>
        </p:txBody>
      </p:sp>
      <p:pic>
        <p:nvPicPr>
          <p:cNvPr id="104457" name="Picture 2" descr="C:\Users\fabien.esculier\Documents\Thèse\Evénements\2015-05-26--28 Wetsus &amp; Noorderhoek\Photos Fab\Toilettes sép° urine Gustavsberg chez DeSa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7" b="-10757"/>
          <a:stretch>
            <a:fillRect/>
          </a:stretch>
        </p:blipFill>
        <p:spPr bwMode="auto">
          <a:xfrm>
            <a:off x="0" y="0"/>
            <a:ext cx="19431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1447800"/>
            <a:ext cx="1836737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9" name="Line 8"/>
          <p:cNvSpPr>
            <a:spLocks noChangeShapeType="1"/>
          </p:cNvSpPr>
          <p:nvPr/>
        </p:nvSpPr>
        <p:spPr bwMode="auto">
          <a:xfrm>
            <a:off x="4114800" y="1954213"/>
            <a:ext cx="990600" cy="560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3429000" y="6538913"/>
            <a:ext cx="1985963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050" dirty="0">
                <a:latin typeface="Arial" charset="0"/>
              </a:rPr>
              <a:t>Crédit : Mats </a:t>
            </a:r>
            <a:r>
              <a:rPr lang="fr-FR" sz="1050" dirty="0" err="1">
                <a:latin typeface="Arial" charset="0"/>
              </a:rPr>
              <a:t>Johansson</a:t>
            </a:r>
            <a:endParaRPr lang="fr-FR" sz="105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09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re 1"/>
          <p:cNvSpPr>
            <a:spLocks noGrp="1"/>
          </p:cNvSpPr>
          <p:nvPr>
            <p:ph type="title"/>
          </p:nvPr>
        </p:nvSpPr>
        <p:spPr>
          <a:xfrm>
            <a:off x="449263" y="428625"/>
            <a:ext cx="8229600" cy="792163"/>
          </a:xfrm>
        </p:spPr>
        <p:txBody>
          <a:bodyPr/>
          <a:lstStyle/>
          <a:p>
            <a:r>
              <a:rPr lang="fr-FR" altLang="fr-FR" smtClean="0"/>
              <a:t>Des procédés nouveaux pour l’urine</a:t>
            </a:r>
          </a:p>
        </p:txBody>
      </p:sp>
      <p:pic>
        <p:nvPicPr>
          <p:cNvPr id="10547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88"/>
          <a:stretch>
            <a:fillRect/>
          </a:stretch>
        </p:blipFill>
        <p:spPr bwMode="auto">
          <a:xfrm>
            <a:off x="184150" y="1908175"/>
            <a:ext cx="3744913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4572000"/>
            <a:ext cx="21177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7" name="ZoneTexte 14"/>
          <p:cNvSpPr txBox="1">
            <a:spLocks noChangeArrowheads="1"/>
          </p:cNvSpPr>
          <p:nvPr/>
        </p:nvSpPr>
        <p:spPr bwMode="auto">
          <a:xfrm>
            <a:off x="149225" y="4173538"/>
            <a:ext cx="3563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Procédé suisse VUNA</a:t>
            </a:r>
          </a:p>
        </p:txBody>
      </p:sp>
      <p:pic>
        <p:nvPicPr>
          <p:cNvPr id="1054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88" y="1447800"/>
            <a:ext cx="3665537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9" name="ZoneTexte 16"/>
          <p:cNvSpPr txBox="1">
            <a:spLocks noChangeArrowheads="1"/>
          </p:cNvSpPr>
          <p:nvPr/>
        </p:nvSpPr>
        <p:spPr bwMode="auto">
          <a:xfrm>
            <a:off x="5949950" y="4937125"/>
            <a:ext cx="3089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Procédé suédois</a:t>
            </a:r>
          </a:p>
        </p:txBody>
      </p:sp>
      <p:pic>
        <p:nvPicPr>
          <p:cNvPr id="105480" name="Picture 2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25" y="5784850"/>
            <a:ext cx="19796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81" name="Picture 4" descr="https://s1.qwant.com/thumbr/0x0/b/2/9fc4158735e530d30f6ecd7bd29ad3/b_1_q_0_p_0.jpg?u=http%3A%2F%2Fwww.animaltaskforce.eu%2FPortals%2F0%2FATF%2Fphotos%2520and%2520logos%2FSLU2.jpg&amp;q=0&amp;b=1&amp;p=0&amp;a=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3736975"/>
            <a:ext cx="1023938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D:\Users\bisinell.GPE-06320\Downloads\NOUVEAU LOGO (1)\NOUVEAU LOGO\LOGO-INSA-TOULOUSE\Logo_INSAvilletoulouse-RVB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024" y="5683014"/>
            <a:ext cx="2025839" cy="110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13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526" y="2570228"/>
            <a:ext cx="3698668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78167"/>
            <a:ext cx="2491469" cy="2160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07869"/>
            <a:ext cx="3795946" cy="393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066794" y="5672108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1796 : brevet </a:t>
            </a:r>
            <a:r>
              <a:rPr lang="fr-FR" dirty="0" err="1" smtClean="0"/>
              <a:t>Bridet</a:t>
            </a:r>
            <a:r>
              <a:rPr lang="fr-FR" dirty="0" smtClean="0"/>
              <a:t> sur la poudrette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28600" y="5579775"/>
            <a:ext cx="46711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1819 : brevet Donat sur l’urate calcaire</a:t>
            </a:r>
          </a:p>
          <a:p>
            <a:r>
              <a:rPr lang="fr-FR" dirty="0" smtClean="0"/>
              <a:t>Médaille d’or de la société royale d’agriculture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715000" y="2338372"/>
            <a:ext cx="6506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/>
              <a:t>Adler 2015</a:t>
            </a:r>
            <a:endParaRPr lang="fr-FR" sz="700" dirty="0"/>
          </a:p>
        </p:txBody>
      </p:sp>
      <p:sp>
        <p:nvSpPr>
          <p:cNvPr id="11" name="ZoneTexte 10"/>
          <p:cNvSpPr txBox="1"/>
          <p:nvPr/>
        </p:nvSpPr>
        <p:spPr>
          <a:xfrm>
            <a:off x="34119" y="6463332"/>
            <a:ext cx="151512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/>
              <a:t>Annales de l’industrie, 1820</a:t>
            </a:r>
            <a:endParaRPr lang="fr-FR" sz="700" dirty="0"/>
          </a:p>
        </p:txBody>
      </p:sp>
      <p:sp>
        <p:nvSpPr>
          <p:cNvPr id="12" name="ZoneTexte 11"/>
          <p:cNvSpPr txBox="1"/>
          <p:nvPr/>
        </p:nvSpPr>
        <p:spPr>
          <a:xfrm>
            <a:off x="3531833" y="5289941"/>
            <a:ext cx="70873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err="1" smtClean="0"/>
              <a:t>Caby</a:t>
            </a:r>
            <a:r>
              <a:rPr lang="fr-FR" sz="700" dirty="0" smtClean="0"/>
              <a:t> 2013</a:t>
            </a:r>
            <a:endParaRPr lang="fr-FR" sz="700" dirty="0"/>
          </a:p>
        </p:txBody>
      </p:sp>
      <p:sp>
        <p:nvSpPr>
          <p:cNvPr id="5" name="ZoneTexte 4"/>
          <p:cNvSpPr txBox="1"/>
          <p:nvPr/>
        </p:nvSpPr>
        <p:spPr>
          <a:xfrm>
            <a:off x="152400" y="76200"/>
            <a:ext cx="632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Déchets = ressources : un paradigme déjà éprouvé !</a:t>
            </a:r>
            <a:endParaRPr lang="fr-FR" sz="28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2819400" y="5943600"/>
            <a:ext cx="632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b="1" dirty="0" smtClean="0"/>
              <a:t>Déchets urbains =</a:t>
            </a:r>
          </a:p>
          <a:p>
            <a:pPr algn="r"/>
            <a:r>
              <a:rPr lang="fr-FR" sz="2800" b="1" dirty="0" smtClean="0"/>
              <a:t>invention du XXème siècle</a:t>
            </a:r>
            <a:endParaRPr lang="fr-FR" sz="28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3657600" y="6553200"/>
            <a:ext cx="75756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err="1" smtClean="0"/>
              <a:t>Barles</a:t>
            </a:r>
            <a:r>
              <a:rPr lang="fr-FR" sz="700" dirty="0" smtClean="0"/>
              <a:t>, 2005</a:t>
            </a:r>
            <a:endParaRPr lang="fr-FR" sz="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4" grpId="0"/>
      <p:bldP spid="11" grpId="0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528638" y="588963"/>
            <a:ext cx="8229600" cy="7921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dirty="0" smtClean="0"/>
              <a:t>Station d’épuration d’Achères</a:t>
            </a:r>
            <a:br>
              <a:rPr lang="fr-FR" dirty="0" smtClean="0"/>
            </a:br>
            <a:r>
              <a:rPr lang="fr-FR" dirty="0" smtClean="0"/>
              <a:t>(Seine Aval - SIAAP)</a:t>
            </a:r>
            <a:endParaRPr lang="fr-FR" dirty="0"/>
          </a:p>
        </p:txBody>
      </p:sp>
      <p:pic>
        <p:nvPicPr>
          <p:cNvPr id="109571" name="Picture 2" descr="http://www.siaap.fr/fileadmin/user_upload/siaap/Nos_equipements/Les_usines/Seine_aval/csm_coteaux_499524bc1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1685925"/>
            <a:ext cx="4824413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ZoneTexte 5"/>
          <p:cNvSpPr txBox="1">
            <a:spLocks noChangeArrowheads="1"/>
          </p:cNvSpPr>
          <p:nvPr/>
        </p:nvSpPr>
        <p:spPr bwMode="auto">
          <a:xfrm>
            <a:off x="552450" y="5413375"/>
            <a:ext cx="8353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b="1"/>
              <a:t>Séparation à la source d’urine en cours de construction</a:t>
            </a:r>
          </a:p>
        </p:txBody>
      </p:sp>
      <p:pic>
        <p:nvPicPr>
          <p:cNvPr id="10957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488" y="4281488"/>
            <a:ext cx="273685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76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r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fr-FR" altLang="fr-FR" dirty="0" smtClean="0"/>
              <a:t>Fête de l’Huma 2016 :</a:t>
            </a:r>
            <a:br>
              <a:rPr lang="fr-FR" altLang="fr-FR" dirty="0" smtClean="0"/>
            </a:br>
            <a:r>
              <a:rPr lang="fr-FR" altLang="fr-FR" dirty="0" smtClean="0"/>
              <a:t>réacteur à </a:t>
            </a:r>
            <a:r>
              <a:rPr lang="fr-FR" altLang="fr-FR" dirty="0" err="1" smtClean="0"/>
              <a:t>struvite</a:t>
            </a:r>
            <a:r>
              <a:rPr lang="fr-FR" altLang="fr-FR" dirty="0" smtClean="0"/>
              <a:t> sur urine</a:t>
            </a:r>
          </a:p>
        </p:txBody>
      </p:sp>
      <p:pic>
        <p:nvPicPr>
          <p:cNvPr id="108547" name="Picture 2" descr="C:\Users\fabien.esculier\Documents\Thèse\Evénements\2016-09-09 Ecosec à la fête de l'Huma\Photos Fab à la fête de l'Huma\P1030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319213"/>
            <a:ext cx="6242050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6248400"/>
            <a:ext cx="24479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288" y="4625975"/>
            <a:ext cx="1335087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0" name="Picture 2" descr="WC LOC - Espace système | Leader français de la location de sanitaires mobil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029" r="52029"/>
          <a:stretch>
            <a:fillRect/>
          </a:stretch>
        </p:blipFill>
        <p:spPr bwMode="auto">
          <a:xfrm>
            <a:off x="-1835150" y="6097588"/>
            <a:ext cx="36671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2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558800" y="422275"/>
            <a:ext cx="5173663" cy="792163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fr-FR" sz="4000" dirty="0" smtClean="0"/>
              <a:t>Construction de filières</a:t>
            </a:r>
            <a:br>
              <a:rPr lang="fr-FR" sz="4000" dirty="0" smtClean="0"/>
            </a:br>
            <a:r>
              <a:rPr lang="fr-FR" sz="4000" dirty="0" smtClean="0"/>
              <a:t>en France</a:t>
            </a:r>
            <a:endParaRPr lang="fr-FR" sz="4000" dirty="0"/>
          </a:p>
        </p:txBody>
      </p:sp>
      <p:pic>
        <p:nvPicPr>
          <p:cNvPr id="5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850" y="1792288"/>
            <a:ext cx="3341688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20160620_1111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675" y="412750"/>
            <a:ext cx="2368550" cy="418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fabien.esculier\Documents\Thèse\Evénements\2015-07-02 Leesuriales\Urinoir Coriol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3733800"/>
            <a:ext cx="1995487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IMG_20160628_1542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113" y="4903788"/>
            <a:ext cx="2130425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IMG_20160620_1113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38" y="4527550"/>
            <a:ext cx="2595562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00" name="Picture 2" descr="C:\Users\fabien.esculier\Documents\Thèse\Evénements\Logos\Logo ENP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49450"/>
            <a:ext cx="1292225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01" name="Picture 2" descr="C:\Users\fabien.esculier\Documents\Thèse\Okapi - OCAPI\Logo\Logo OCAPI_201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1949450"/>
            <a:ext cx="21621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72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269FE0D-79B3-4E2E-A7A3-D5537C073437}" type="slidenum">
              <a:rPr lang="fr-FR" altLang="fr-FR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fr-FR" altLang="fr-FR" sz="1200"/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48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3717925"/>
            <a:ext cx="24765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337175"/>
            <a:ext cx="2484437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175"/>
            <a:ext cx="18224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 descr="lingo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756" y="1667272"/>
            <a:ext cx="2040728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33400"/>
            <a:ext cx="2299684" cy="113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113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r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fr-FR" altLang="fr-FR" sz="4000" dirty="0" smtClean="0"/>
              <a:t>Un système </a:t>
            </a:r>
            <a:r>
              <a:rPr lang="fr-FR" altLang="fr-FR" sz="4000" dirty="0" err="1" smtClean="0"/>
              <a:t>socio-technique</a:t>
            </a:r>
            <a:r>
              <a:rPr lang="fr-FR" altLang="fr-FR" sz="4000" dirty="0" smtClean="0"/>
              <a:t> verrouillé sur tous les plans</a:t>
            </a:r>
          </a:p>
        </p:txBody>
      </p:sp>
      <p:sp>
        <p:nvSpPr>
          <p:cNvPr id="120835" name="Espace réservé du contenu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fr-FR" altLang="fr-FR" smtClean="0"/>
              <a:t>Juridique</a:t>
            </a:r>
          </a:p>
          <a:p>
            <a:r>
              <a:rPr lang="fr-FR" altLang="fr-FR" smtClean="0"/>
              <a:t>Economique</a:t>
            </a:r>
          </a:p>
          <a:p>
            <a:r>
              <a:rPr lang="fr-FR" altLang="fr-FR" smtClean="0"/>
              <a:t>Culturel</a:t>
            </a:r>
          </a:p>
          <a:p>
            <a:r>
              <a:rPr lang="fr-FR" altLang="fr-FR" smtClean="0"/>
              <a:t>Sanitaire</a:t>
            </a:r>
          </a:p>
          <a:p>
            <a:r>
              <a:rPr lang="fr-FR" altLang="fr-FR" smtClean="0"/>
              <a:t>Scientifique</a:t>
            </a:r>
          </a:p>
          <a:p>
            <a:r>
              <a:rPr lang="fr-FR" altLang="fr-FR" smtClean="0"/>
              <a:t>Technologique</a:t>
            </a:r>
          </a:p>
          <a:p>
            <a:r>
              <a:rPr lang="fr-FR" altLang="fr-FR" smtClean="0"/>
              <a:t>Politique</a:t>
            </a:r>
          </a:p>
          <a:p>
            <a:r>
              <a:rPr lang="fr-FR" altLang="fr-FR" smtClean="0"/>
              <a:t>Etc.</a:t>
            </a:r>
          </a:p>
          <a:p>
            <a:endParaRPr lang="fr-FR" altLang="fr-FR" smtClean="0"/>
          </a:p>
        </p:txBody>
      </p:sp>
      <p:pic>
        <p:nvPicPr>
          <p:cNvPr id="12083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113" y="1322388"/>
            <a:ext cx="4557712" cy="515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34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fr-FR" dirty="0" smtClean="0"/>
              <a:t>Un exemple de verrouillage</a:t>
            </a:r>
            <a:endParaRPr lang="fr-FR" dirty="0"/>
          </a:p>
        </p:txBody>
      </p:sp>
      <p:pic>
        <p:nvPicPr>
          <p:cNvPr id="4" name="Picture 3" descr="C:\Users\fabien.esculier\Documents\Thèse\Evénements\2015-06-08--09 EAWAG\Photos\P1090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66898"/>
            <a:ext cx="4343400" cy="579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15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 sur territoire</a:t>
            </a:r>
            <a:br>
              <a:rPr lang="fr-FR" dirty="0" smtClean="0"/>
            </a:br>
            <a:r>
              <a:rPr lang="fr-FR" dirty="0" smtClean="0"/>
              <a:t>Paris-Saclay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479444"/>
            <a:ext cx="8229600" cy="4103919"/>
          </a:xfrm>
        </p:spPr>
        <p:txBody>
          <a:bodyPr/>
          <a:lstStyle/>
          <a:p>
            <a:r>
              <a:rPr lang="fr-FR" dirty="0" smtClean="0"/>
              <a:t>Restaurer une relation de confiance entre les mondes urbains et ruraux (collaboration INRA)</a:t>
            </a:r>
          </a:p>
          <a:p>
            <a:r>
              <a:rPr lang="fr-FR" dirty="0" smtClean="0"/>
              <a:t>Passer de l’usager-consommateur de services à l’usager-coproducteur</a:t>
            </a:r>
          </a:p>
          <a:p>
            <a:r>
              <a:rPr lang="fr-FR" dirty="0" smtClean="0"/>
              <a:t>Construire collectivement la/les filière(s) et une gouvernance territoriale adaptée</a:t>
            </a:r>
          </a:p>
          <a:p>
            <a:pPr marL="0" indent="0" algn="ctr">
              <a:buNone/>
            </a:pPr>
            <a:r>
              <a:rPr lang="fr-FR" dirty="0" smtClean="0">
                <a:solidFill>
                  <a:srgbClr val="FF0000"/>
                </a:solidFill>
              </a:rPr>
              <a:t>Verrouillage =&gt; opportunités !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4" name="Picture 1" descr="lingo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072919"/>
            <a:ext cx="2040728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2725048" cy="13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80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6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602" y="3733800"/>
            <a:ext cx="1151731" cy="16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www.siaap.fr/img/tableau-de-bord/map_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721" y="990600"/>
            <a:ext cx="3733800" cy="258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838200"/>
          </a:xfrm>
        </p:spPr>
        <p:txBody>
          <a:bodyPr/>
          <a:lstStyle/>
          <a:p>
            <a:r>
              <a:rPr lang="fr-FR" sz="3200" dirty="0" smtClean="0"/>
              <a:t>La transition écologique de l’assainissement ?</a:t>
            </a:r>
            <a:endParaRPr lang="fr-FR" sz="3200" dirty="0"/>
          </a:p>
        </p:txBody>
      </p:sp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82" y="2133600"/>
            <a:ext cx="2491600" cy="2584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Connecteur droit avec flèche 5"/>
          <p:cNvCxnSpPr/>
          <p:nvPr/>
        </p:nvCxnSpPr>
        <p:spPr>
          <a:xfrm>
            <a:off x="457200" y="5562600"/>
            <a:ext cx="8153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1447800" y="5486400"/>
            <a:ext cx="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1064226" y="5647678"/>
            <a:ext cx="767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1894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845896" y="5638800"/>
            <a:ext cx="767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2014</a:t>
            </a:r>
            <a:endParaRPr lang="fr-FR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4229469" y="5495278"/>
            <a:ext cx="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310719" y="5983069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120 </a:t>
            </a:r>
            <a:r>
              <a:rPr lang="fr-FR" dirty="0" smtClean="0">
                <a:solidFill>
                  <a:srgbClr val="FF0000"/>
                </a:solidFill>
              </a:rPr>
              <a:t>ans de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verrouillage </a:t>
            </a:r>
            <a:r>
              <a:rPr lang="fr-FR" dirty="0" err="1" smtClean="0">
                <a:solidFill>
                  <a:srgbClr val="FF0000"/>
                </a:solidFill>
              </a:rPr>
              <a:t>socio-technique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510226" y="5983069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Combien d’années pour constituer un assainissement écologique ?</a:t>
            </a:r>
          </a:p>
        </p:txBody>
      </p:sp>
      <p:cxnSp>
        <p:nvCxnSpPr>
          <p:cNvPr id="15" name="Connecteur droit 14"/>
          <p:cNvCxnSpPr/>
          <p:nvPr/>
        </p:nvCxnSpPr>
        <p:spPr>
          <a:xfrm>
            <a:off x="6705600" y="5495278"/>
            <a:ext cx="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6393787" y="5665771"/>
            <a:ext cx="767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???</a:t>
            </a:r>
            <a:endParaRPr lang="fr-FR" dirty="0"/>
          </a:p>
        </p:txBody>
      </p:sp>
      <p:pic>
        <p:nvPicPr>
          <p:cNvPr id="19" name="Image 8" descr="ciseaux0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746" y="3829887"/>
            <a:ext cx="2099411" cy="14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440" y="1088025"/>
            <a:ext cx="3197225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ZoneTexte 17"/>
          <p:cNvSpPr txBox="1">
            <a:spLocks noChangeArrowheads="1"/>
          </p:cNvSpPr>
          <p:nvPr/>
        </p:nvSpPr>
        <p:spPr bwMode="auto">
          <a:xfrm>
            <a:off x="5938352" y="3229637"/>
            <a:ext cx="2819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/>
              <a:t>Neuf limites de la planète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1200" dirty="0" err="1"/>
              <a:t>Rockström</a:t>
            </a:r>
            <a:r>
              <a:rPr lang="fr-FR" altLang="fr-FR" sz="1200" dirty="0"/>
              <a:t> et al. 2009</a:t>
            </a:r>
          </a:p>
        </p:txBody>
      </p:sp>
    </p:spTree>
    <p:extLst>
      <p:ext uri="{BB962C8B-B14F-4D97-AF65-F5344CB8AC3E}">
        <p14:creationId xmlns:p14="http://schemas.microsoft.com/office/powerpoint/2010/main" val="69333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FR" dirty="0" smtClean="0"/>
              <a:t>Eléments de 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562600"/>
          </a:xfrm>
        </p:spPr>
        <p:txBody>
          <a:bodyPr/>
          <a:lstStyle/>
          <a:p>
            <a:r>
              <a:rPr lang="fr-FR" altLang="fr-FR" dirty="0" smtClean="0"/>
              <a:t>L’assainissement doit se concevoir dans une </a:t>
            </a:r>
            <a:r>
              <a:rPr lang="fr-FR" altLang="fr-FR" dirty="0" smtClean="0"/>
              <a:t>vision systémique des </a:t>
            </a:r>
            <a:r>
              <a:rPr lang="fr-FR" altLang="fr-FR" dirty="0" smtClean="0"/>
              <a:t>nutriments </a:t>
            </a:r>
            <a:r>
              <a:rPr lang="fr-FR" altLang="fr-FR" dirty="0" smtClean="0"/>
              <a:t>agriculture-</a:t>
            </a:r>
            <a:r>
              <a:rPr lang="fr-FR" altLang="fr-FR" dirty="0" err="1" smtClean="0"/>
              <a:t>biodéchets</a:t>
            </a:r>
            <a:r>
              <a:rPr lang="fr-FR" altLang="fr-FR" dirty="0" smtClean="0"/>
              <a:t>-</a:t>
            </a:r>
            <a:r>
              <a:rPr lang="fr-FR" altLang="fr-FR" dirty="0" err="1" smtClean="0"/>
              <a:t>excrétats</a:t>
            </a:r>
            <a:r>
              <a:rPr lang="fr-FR" altLang="fr-FR" dirty="0" smtClean="0"/>
              <a:t> =&gt; politique intégrée</a:t>
            </a:r>
            <a:endParaRPr lang="fr-FR" altLang="fr-FR" dirty="0"/>
          </a:p>
          <a:p>
            <a:pPr marL="0" indent="0">
              <a:buNone/>
            </a:pPr>
            <a:endParaRPr lang="fr-FR" altLang="fr-FR" sz="1400" dirty="0"/>
          </a:p>
          <a:p>
            <a:r>
              <a:rPr lang="fr-FR" altLang="fr-FR" dirty="0" smtClean="0"/>
              <a:t>Le </a:t>
            </a:r>
            <a:r>
              <a:rPr lang="fr-FR" altLang="fr-FR" dirty="0"/>
              <a:t>tri </a:t>
            </a:r>
            <a:r>
              <a:rPr lang="fr-FR" altLang="fr-FR" dirty="0" smtClean="0"/>
              <a:t>à la source </a:t>
            </a:r>
            <a:r>
              <a:rPr lang="fr-FR" altLang="fr-FR" dirty="0" smtClean="0"/>
              <a:t>offre </a:t>
            </a:r>
            <a:r>
              <a:rPr lang="fr-FR" altLang="fr-FR" dirty="0" smtClean="0"/>
              <a:t>de fortes potentialités de transition écologique qui nécessitent une (ré-)appropriation</a:t>
            </a:r>
            <a:endParaRPr lang="fr-FR" altLang="fr-FR" dirty="0"/>
          </a:p>
          <a:p>
            <a:endParaRPr lang="fr-FR" altLang="fr-FR" sz="1400" dirty="0"/>
          </a:p>
          <a:p>
            <a:r>
              <a:rPr lang="fr-FR" altLang="fr-FR" dirty="0" smtClean="0"/>
              <a:t>Système </a:t>
            </a:r>
            <a:r>
              <a:rPr lang="fr-FR" altLang="fr-FR" dirty="0" err="1" smtClean="0"/>
              <a:t>socio-technique</a:t>
            </a:r>
            <a:r>
              <a:rPr lang="fr-FR" altLang="fr-FR" dirty="0" smtClean="0"/>
              <a:t> verrouillé mais :</a:t>
            </a:r>
          </a:p>
          <a:p>
            <a:pPr lvl="1"/>
            <a:r>
              <a:rPr lang="fr-FR" altLang="fr-FR" dirty="0" smtClean="0"/>
              <a:t>Complémentarité avec épuration classique</a:t>
            </a:r>
          </a:p>
          <a:p>
            <a:pPr lvl="1"/>
            <a:r>
              <a:rPr lang="fr-FR" altLang="fr-FR" dirty="0" smtClean="0"/>
              <a:t>Niches d’opportunités à saisir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78009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://www.dessine-moi-paris.com/images/illustrations/normales/133-patrice-rambaud-tout-eiff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990600"/>
            <a:ext cx="3151188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4191000" y="2549727"/>
            <a:ext cx="4953000" cy="908642"/>
          </a:xfrm>
        </p:spPr>
        <p:txBody>
          <a:bodyPr/>
          <a:lstStyle/>
          <a:p>
            <a:r>
              <a:rPr lang="fr-FR" sz="4400" dirty="0" smtClean="0"/>
              <a:t>Des questions ?</a:t>
            </a:r>
            <a:endParaRPr lang="fr-FR" sz="44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5486400"/>
            <a:ext cx="6400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/>
            <a:r>
              <a:rPr lang="fr-FR" altLang="fr-FR" sz="1800" kern="0" smtClean="0"/>
              <a:t>Fabien ESCULIER</a:t>
            </a:r>
          </a:p>
          <a:p>
            <a:pPr algn="l" eaLnBrk="1" hangingPunct="1"/>
            <a:r>
              <a:rPr lang="fr-FR" altLang="fr-FR" sz="1800" kern="0" smtClean="0"/>
              <a:t>Projet OCAPI - LEESU</a:t>
            </a:r>
            <a:endParaRPr lang="fr-FR" altLang="fr-FR" sz="2400" kern="0" smtClean="0"/>
          </a:p>
          <a:p>
            <a:pPr algn="l" eaLnBrk="1" hangingPunct="1"/>
            <a:r>
              <a:rPr lang="fr-FR" altLang="fr-FR" sz="1600" kern="0" smtClean="0">
                <a:hlinkClick r:id="rId3"/>
              </a:rPr>
              <a:t>fabien.esculier@ponts.org</a:t>
            </a:r>
          </a:p>
          <a:p>
            <a:pPr algn="l" eaLnBrk="1" hangingPunct="1"/>
            <a:r>
              <a:rPr lang="fr-FR" altLang="fr-FR" sz="1600" kern="0" smtClean="0"/>
              <a:t>01 64 15 37 66</a:t>
            </a:r>
            <a:endParaRPr lang="fr-FR" altLang="fr-FR" sz="1600" kern="0" dirty="0" smtClean="0"/>
          </a:p>
        </p:txBody>
      </p:sp>
      <p:sp>
        <p:nvSpPr>
          <p:cNvPr id="7" name="ZoneTexte 1"/>
          <p:cNvSpPr txBox="1">
            <a:spLocks noChangeArrowheads="1"/>
          </p:cNvSpPr>
          <p:nvPr/>
        </p:nvSpPr>
        <p:spPr bwMode="auto">
          <a:xfrm>
            <a:off x="6400800" y="6027003"/>
            <a:ext cx="2743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 smtClean="0"/>
              <a:t>JTED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 smtClean="0"/>
              <a:t>17 novembre </a:t>
            </a:r>
            <a:r>
              <a:rPr lang="fr-FR" altLang="fr-FR" sz="2400" dirty="0"/>
              <a:t>2016</a:t>
            </a:r>
          </a:p>
        </p:txBody>
      </p:sp>
      <p:sp>
        <p:nvSpPr>
          <p:cNvPr id="19" name="Arc 18"/>
          <p:cNvSpPr/>
          <p:nvPr/>
        </p:nvSpPr>
        <p:spPr>
          <a:xfrm>
            <a:off x="1965325" y="2909888"/>
            <a:ext cx="1997075" cy="2414587"/>
          </a:xfrm>
          <a:prstGeom prst="arc">
            <a:avLst>
              <a:gd name="adj1" fmla="val 13637067"/>
              <a:gd name="adj2" fmla="val 21046437"/>
            </a:avLst>
          </a:prstGeom>
          <a:ln w="19050">
            <a:solidFill>
              <a:srgbClr val="F4E3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grpSp>
        <p:nvGrpSpPr>
          <p:cNvPr id="20" name="Groupe 10"/>
          <p:cNvGrpSpPr>
            <a:grpSpLocks/>
          </p:cNvGrpSpPr>
          <p:nvPr/>
        </p:nvGrpSpPr>
        <p:grpSpPr bwMode="auto">
          <a:xfrm>
            <a:off x="2171700" y="2251075"/>
            <a:ext cx="2428875" cy="3732213"/>
            <a:chOff x="1790308" y="2047463"/>
            <a:chExt cx="2428503" cy="3731781"/>
          </a:xfrm>
        </p:grpSpPr>
        <p:sp>
          <p:nvSpPr>
            <p:cNvPr id="21" name="Arc 20"/>
            <p:cNvSpPr/>
            <p:nvPr/>
          </p:nvSpPr>
          <p:spPr>
            <a:xfrm rot="18982635">
              <a:off x="1917289" y="3364935"/>
              <a:ext cx="1963437" cy="2414309"/>
            </a:xfrm>
            <a:prstGeom prst="arc">
              <a:avLst>
                <a:gd name="adj1" fmla="val 20511555"/>
                <a:gd name="adj2" fmla="val 21046437"/>
              </a:avLst>
            </a:prstGeom>
            <a:ln w="19050">
              <a:solidFill>
                <a:srgbClr val="F4E3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  <p:sp>
          <p:nvSpPr>
            <p:cNvPr id="22" name="Arc 21"/>
            <p:cNvSpPr/>
            <p:nvPr/>
          </p:nvSpPr>
          <p:spPr>
            <a:xfrm rot="3493762">
              <a:off x="2029948" y="1864967"/>
              <a:ext cx="1963510" cy="2414217"/>
            </a:xfrm>
            <a:prstGeom prst="arc">
              <a:avLst>
                <a:gd name="adj1" fmla="val 20511555"/>
                <a:gd name="adj2" fmla="val 21046437"/>
              </a:avLst>
            </a:prstGeom>
            <a:ln w="19050">
              <a:solidFill>
                <a:srgbClr val="F4E3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  <p:sp>
          <p:nvSpPr>
            <p:cNvPr id="23" name="Arc 22"/>
            <p:cNvSpPr/>
            <p:nvPr/>
          </p:nvSpPr>
          <p:spPr>
            <a:xfrm rot="2173160">
              <a:off x="1790308" y="2047463"/>
              <a:ext cx="1963437" cy="2414309"/>
            </a:xfrm>
            <a:prstGeom prst="arc">
              <a:avLst>
                <a:gd name="adj1" fmla="val 20511555"/>
                <a:gd name="adj2" fmla="val 21046437"/>
              </a:avLst>
            </a:prstGeom>
            <a:ln w="19050">
              <a:solidFill>
                <a:srgbClr val="F4E3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</p:grpSp>
      <p:pic>
        <p:nvPicPr>
          <p:cNvPr id="24" name="Picture 1" descr="lingo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4419600"/>
            <a:ext cx="2814638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fabien.esculier\Documents\Thèse\Evénements\Logos\Logo OCAPI_20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692" y="202203"/>
            <a:ext cx="1612308" cy="157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D:\Users\bisinell.GPE-06320\Downloads\NOUVEAU LOGO (1)\NOUVEAU LOGO\LOGO-INSA-TOULOUSE\Logo_INSAvilletoulouse-RV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249" y="5299028"/>
            <a:ext cx="1152128" cy="62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70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9088" y="287338"/>
            <a:ext cx="8568078" cy="765175"/>
          </a:xfrm>
        </p:spPr>
        <p:txBody>
          <a:bodyPr/>
          <a:lstStyle/>
          <a:p>
            <a:pPr algn="l"/>
            <a:r>
              <a:rPr lang="fr-FR" altLang="fr-FR" sz="4000" dirty="0" smtClean="0"/>
              <a:t>Champs d’épandage…</a:t>
            </a:r>
          </a:p>
        </p:txBody>
      </p:sp>
      <p:sp>
        <p:nvSpPr>
          <p:cNvPr id="36866" name="Line 3"/>
          <p:cNvSpPr>
            <a:spLocks noChangeShapeType="1"/>
          </p:cNvSpPr>
          <p:nvPr/>
        </p:nvSpPr>
        <p:spPr bwMode="auto">
          <a:xfrm>
            <a:off x="884238" y="5249863"/>
            <a:ext cx="114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867" name="Line 4"/>
          <p:cNvSpPr>
            <a:spLocks noChangeShapeType="1"/>
          </p:cNvSpPr>
          <p:nvPr/>
        </p:nvSpPr>
        <p:spPr bwMode="auto">
          <a:xfrm rot="-5400000">
            <a:off x="979488" y="5310188"/>
            <a:ext cx="114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868" name="Line 5"/>
          <p:cNvSpPr>
            <a:spLocks noChangeShapeType="1"/>
          </p:cNvSpPr>
          <p:nvPr/>
        </p:nvSpPr>
        <p:spPr bwMode="auto">
          <a:xfrm rot="-5400000">
            <a:off x="2097088" y="5310188"/>
            <a:ext cx="114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869" name="Line 6"/>
          <p:cNvSpPr>
            <a:spLocks noChangeShapeType="1"/>
          </p:cNvSpPr>
          <p:nvPr/>
        </p:nvSpPr>
        <p:spPr bwMode="auto">
          <a:xfrm rot="-5400000">
            <a:off x="3214688" y="5310188"/>
            <a:ext cx="114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870" name="Line 7"/>
          <p:cNvSpPr>
            <a:spLocks noChangeShapeType="1"/>
          </p:cNvSpPr>
          <p:nvPr/>
        </p:nvSpPr>
        <p:spPr bwMode="auto">
          <a:xfrm rot="-5400000">
            <a:off x="4332288" y="5310188"/>
            <a:ext cx="114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871" name="Line 8"/>
          <p:cNvSpPr>
            <a:spLocks noChangeShapeType="1"/>
          </p:cNvSpPr>
          <p:nvPr/>
        </p:nvSpPr>
        <p:spPr bwMode="auto">
          <a:xfrm rot="-5400000">
            <a:off x="5443538" y="5310188"/>
            <a:ext cx="114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872" name="Line 9"/>
          <p:cNvSpPr>
            <a:spLocks noChangeShapeType="1"/>
          </p:cNvSpPr>
          <p:nvPr/>
        </p:nvSpPr>
        <p:spPr bwMode="auto">
          <a:xfrm rot="-5400000">
            <a:off x="6561138" y="5310188"/>
            <a:ext cx="114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873" name="Line 10"/>
          <p:cNvSpPr>
            <a:spLocks noChangeShapeType="1"/>
          </p:cNvSpPr>
          <p:nvPr/>
        </p:nvSpPr>
        <p:spPr bwMode="auto">
          <a:xfrm rot="-5400000">
            <a:off x="7678738" y="5310188"/>
            <a:ext cx="114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874" name="Line 11"/>
          <p:cNvSpPr>
            <a:spLocks noChangeShapeType="1"/>
          </p:cNvSpPr>
          <p:nvPr/>
        </p:nvSpPr>
        <p:spPr bwMode="auto">
          <a:xfrm rot="-5400000">
            <a:off x="8237538" y="5310188"/>
            <a:ext cx="114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875" name="Text Box 12"/>
          <p:cNvSpPr txBox="1">
            <a:spLocks noChangeArrowheads="1"/>
          </p:cNvSpPr>
          <p:nvPr/>
        </p:nvSpPr>
        <p:spPr bwMode="auto">
          <a:xfrm>
            <a:off x="836613" y="5386388"/>
            <a:ext cx="3937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defTabSz="914400">
              <a:buFont typeface="Arial" charset="0"/>
              <a:buNone/>
            </a:pPr>
            <a:r>
              <a:rPr lang="en-US" altLang="fr-FR" sz="1600" b="1">
                <a:solidFill>
                  <a:schemeClr val="tx1"/>
                </a:solidFill>
                <a:latin typeface="Calibri" pitchFamily="34" charset="0"/>
              </a:rPr>
              <a:t>1880</a:t>
            </a:r>
            <a:endParaRPr lang="fr-FR" altLang="fr-FR" sz="1600" b="1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6876" name="Text Box 13"/>
          <p:cNvSpPr txBox="1">
            <a:spLocks noChangeArrowheads="1"/>
          </p:cNvSpPr>
          <p:nvPr/>
        </p:nvSpPr>
        <p:spPr bwMode="auto">
          <a:xfrm>
            <a:off x="1951038" y="5386388"/>
            <a:ext cx="3937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defTabSz="914400">
              <a:buFont typeface="Arial" charset="0"/>
              <a:buNone/>
            </a:pPr>
            <a:r>
              <a:rPr lang="en-US" altLang="fr-FR" sz="1600" b="1">
                <a:solidFill>
                  <a:schemeClr val="tx1"/>
                </a:solidFill>
                <a:latin typeface="Calibri" pitchFamily="34" charset="0"/>
              </a:rPr>
              <a:t>1900</a:t>
            </a:r>
            <a:endParaRPr lang="fr-FR" altLang="fr-FR" sz="1600" b="1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6877" name="Text Box 14"/>
          <p:cNvSpPr txBox="1">
            <a:spLocks noChangeArrowheads="1"/>
          </p:cNvSpPr>
          <p:nvPr/>
        </p:nvSpPr>
        <p:spPr bwMode="auto">
          <a:xfrm>
            <a:off x="3065463" y="5386388"/>
            <a:ext cx="3937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defTabSz="914400">
              <a:buFont typeface="Arial" charset="0"/>
              <a:buNone/>
            </a:pPr>
            <a:r>
              <a:rPr lang="en-US" altLang="fr-FR" sz="1600" b="1">
                <a:solidFill>
                  <a:schemeClr val="tx1"/>
                </a:solidFill>
                <a:latin typeface="Calibri" pitchFamily="34" charset="0"/>
              </a:rPr>
              <a:t>1920</a:t>
            </a:r>
            <a:endParaRPr lang="fr-FR" altLang="fr-FR" sz="1600" b="1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6878" name="Text Box 15"/>
          <p:cNvSpPr txBox="1">
            <a:spLocks noChangeArrowheads="1"/>
          </p:cNvSpPr>
          <p:nvPr/>
        </p:nvSpPr>
        <p:spPr bwMode="auto">
          <a:xfrm>
            <a:off x="4189413" y="5386388"/>
            <a:ext cx="3937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defTabSz="914400">
              <a:buFont typeface="Arial" charset="0"/>
              <a:buNone/>
            </a:pPr>
            <a:r>
              <a:rPr lang="en-US" altLang="fr-FR" sz="1600" b="1">
                <a:solidFill>
                  <a:schemeClr val="tx1"/>
                </a:solidFill>
                <a:latin typeface="Calibri" pitchFamily="34" charset="0"/>
              </a:rPr>
              <a:t>1940</a:t>
            </a:r>
            <a:endParaRPr lang="fr-FR" altLang="fr-FR" sz="1600" b="1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6879" name="Text Box 16"/>
          <p:cNvSpPr txBox="1">
            <a:spLocks noChangeArrowheads="1"/>
          </p:cNvSpPr>
          <p:nvPr/>
        </p:nvSpPr>
        <p:spPr bwMode="auto">
          <a:xfrm>
            <a:off x="5303838" y="5386388"/>
            <a:ext cx="3937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defTabSz="914400">
              <a:buFont typeface="Arial" charset="0"/>
              <a:buNone/>
            </a:pPr>
            <a:r>
              <a:rPr lang="en-US" altLang="fr-FR" sz="1600" b="1">
                <a:solidFill>
                  <a:schemeClr val="tx1"/>
                </a:solidFill>
                <a:latin typeface="Calibri" pitchFamily="34" charset="0"/>
              </a:rPr>
              <a:t>1960</a:t>
            </a:r>
            <a:endParaRPr lang="fr-FR" altLang="fr-FR" sz="1600" b="1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6880" name="Text Box 17"/>
          <p:cNvSpPr txBox="1">
            <a:spLocks noChangeArrowheads="1"/>
          </p:cNvSpPr>
          <p:nvPr/>
        </p:nvSpPr>
        <p:spPr bwMode="auto">
          <a:xfrm>
            <a:off x="6418263" y="5386388"/>
            <a:ext cx="3937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defTabSz="914400">
              <a:buFont typeface="Arial" charset="0"/>
              <a:buNone/>
            </a:pPr>
            <a:r>
              <a:rPr lang="en-US" altLang="fr-FR" sz="1600" b="1">
                <a:solidFill>
                  <a:schemeClr val="tx1"/>
                </a:solidFill>
                <a:latin typeface="Calibri" pitchFamily="34" charset="0"/>
              </a:rPr>
              <a:t>1980</a:t>
            </a:r>
            <a:endParaRPr lang="fr-FR" altLang="fr-FR" sz="1600" b="1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6881" name="Text Box 18"/>
          <p:cNvSpPr txBox="1">
            <a:spLocks noChangeArrowheads="1"/>
          </p:cNvSpPr>
          <p:nvPr/>
        </p:nvSpPr>
        <p:spPr bwMode="auto">
          <a:xfrm>
            <a:off x="7532688" y="5386388"/>
            <a:ext cx="3937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defTabSz="914400">
              <a:buFont typeface="Arial" charset="0"/>
              <a:buNone/>
            </a:pPr>
            <a:r>
              <a:rPr lang="en-US" altLang="fr-FR" sz="1600" b="1">
                <a:solidFill>
                  <a:schemeClr val="tx1"/>
                </a:solidFill>
                <a:latin typeface="Calibri" pitchFamily="34" charset="0"/>
              </a:rPr>
              <a:t>2000</a:t>
            </a:r>
            <a:endParaRPr lang="fr-FR" altLang="fr-FR" sz="1600" b="1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6882" name="Text Box 19"/>
          <p:cNvSpPr txBox="1">
            <a:spLocks noChangeArrowheads="1"/>
          </p:cNvSpPr>
          <p:nvPr/>
        </p:nvSpPr>
        <p:spPr bwMode="auto">
          <a:xfrm>
            <a:off x="8104188" y="5386388"/>
            <a:ext cx="3937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defTabSz="914400">
              <a:buFont typeface="Arial" charset="0"/>
              <a:buNone/>
            </a:pPr>
            <a:r>
              <a:rPr lang="en-US" altLang="fr-FR" sz="1600" b="1">
                <a:solidFill>
                  <a:schemeClr val="tx1"/>
                </a:solidFill>
                <a:latin typeface="Calibri" pitchFamily="34" charset="0"/>
              </a:rPr>
              <a:t>2010</a:t>
            </a:r>
            <a:endParaRPr lang="fr-FR" altLang="fr-FR" sz="1600" b="1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6883" name="Text Box 20"/>
          <p:cNvSpPr txBox="1">
            <a:spLocks noChangeArrowheads="1"/>
          </p:cNvSpPr>
          <p:nvPr/>
        </p:nvSpPr>
        <p:spPr bwMode="auto">
          <a:xfrm>
            <a:off x="830263" y="5095875"/>
            <a:ext cx="84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algn="r" defTabSz="914400">
              <a:buFont typeface="Arial" charset="0"/>
              <a:buNone/>
            </a:pPr>
            <a:r>
              <a:rPr lang="en-US" altLang="fr-FR" sz="1400" b="1">
                <a:solidFill>
                  <a:schemeClr val="tx1"/>
                </a:solidFill>
                <a:latin typeface="Calibri" pitchFamily="34" charset="0"/>
              </a:rPr>
              <a:t>0</a:t>
            </a:r>
            <a:endParaRPr lang="fr-FR" altLang="fr-FR" sz="1400" b="1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6884" name="Text Box 21"/>
          <p:cNvSpPr txBox="1">
            <a:spLocks noChangeArrowheads="1"/>
          </p:cNvSpPr>
          <p:nvPr/>
        </p:nvSpPr>
        <p:spPr bwMode="auto">
          <a:xfrm>
            <a:off x="319088" y="4665663"/>
            <a:ext cx="54768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algn="r" defTabSz="914400">
              <a:buFont typeface="Arial" charset="0"/>
              <a:buNone/>
            </a:pPr>
            <a:r>
              <a:rPr lang="en-US" altLang="fr-FR" sz="1400" b="1">
                <a:solidFill>
                  <a:schemeClr val="tx1"/>
                </a:solidFill>
                <a:latin typeface="Calibri" pitchFamily="34" charset="0"/>
              </a:rPr>
              <a:t>500 000</a:t>
            </a:r>
            <a:endParaRPr lang="fr-FR" altLang="fr-FR" sz="1400" b="1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6885" name="Text Box 22"/>
          <p:cNvSpPr txBox="1">
            <a:spLocks noChangeArrowheads="1"/>
          </p:cNvSpPr>
          <p:nvPr/>
        </p:nvSpPr>
        <p:spPr bwMode="auto">
          <a:xfrm>
            <a:off x="180975" y="4130675"/>
            <a:ext cx="6746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algn="r" defTabSz="914400">
              <a:buFont typeface="Arial" charset="0"/>
              <a:buNone/>
            </a:pPr>
            <a:r>
              <a:rPr lang="en-US" altLang="fr-FR" sz="1400" b="1">
                <a:solidFill>
                  <a:schemeClr val="tx1"/>
                </a:solidFill>
                <a:latin typeface="Calibri" pitchFamily="34" charset="0"/>
              </a:rPr>
              <a:t>1 000 000</a:t>
            </a:r>
            <a:endParaRPr lang="fr-FR" altLang="fr-FR" sz="1400" b="1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6886" name="Text Box 23"/>
          <p:cNvSpPr txBox="1">
            <a:spLocks noChangeArrowheads="1"/>
          </p:cNvSpPr>
          <p:nvPr/>
        </p:nvSpPr>
        <p:spPr bwMode="auto">
          <a:xfrm>
            <a:off x="180975" y="3648075"/>
            <a:ext cx="6746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algn="r" defTabSz="914400">
              <a:buFont typeface="Arial" charset="0"/>
              <a:buNone/>
            </a:pPr>
            <a:r>
              <a:rPr lang="en-US" altLang="fr-FR" sz="1400" b="1">
                <a:solidFill>
                  <a:schemeClr val="tx1"/>
                </a:solidFill>
                <a:latin typeface="Calibri" pitchFamily="34" charset="0"/>
              </a:rPr>
              <a:t>1 500 000</a:t>
            </a:r>
            <a:endParaRPr lang="fr-FR" altLang="fr-FR" sz="1400" b="1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6887" name="Text Box 24"/>
          <p:cNvSpPr txBox="1">
            <a:spLocks noChangeArrowheads="1"/>
          </p:cNvSpPr>
          <p:nvPr/>
        </p:nvSpPr>
        <p:spPr bwMode="auto">
          <a:xfrm>
            <a:off x="180975" y="3165475"/>
            <a:ext cx="6746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algn="r" defTabSz="914400">
              <a:buFont typeface="Arial" charset="0"/>
              <a:buNone/>
            </a:pPr>
            <a:r>
              <a:rPr lang="en-US" altLang="fr-FR" sz="1400" b="1">
                <a:solidFill>
                  <a:schemeClr val="tx1"/>
                </a:solidFill>
                <a:latin typeface="Calibri" pitchFamily="34" charset="0"/>
              </a:rPr>
              <a:t>2 000 000</a:t>
            </a:r>
            <a:endParaRPr lang="fr-FR" altLang="fr-FR" sz="1400" b="1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6888" name="Text Box 25"/>
          <p:cNvSpPr txBox="1">
            <a:spLocks noChangeArrowheads="1"/>
          </p:cNvSpPr>
          <p:nvPr/>
        </p:nvSpPr>
        <p:spPr bwMode="auto">
          <a:xfrm>
            <a:off x="180975" y="2682875"/>
            <a:ext cx="6746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algn="r" defTabSz="914400">
              <a:buFont typeface="Arial" charset="0"/>
              <a:buNone/>
            </a:pPr>
            <a:r>
              <a:rPr lang="en-US" altLang="fr-FR" sz="1400" b="1">
                <a:solidFill>
                  <a:schemeClr val="tx1"/>
                </a:solidFill>
                <a:latin typeface="Calibri" pitchFamily="34" charset="0"/>
              </a:rPr>
              <a:t>2 500 000</a:t>
            </a:r>
            <a:endParaRPr lang="fr-FR" altLang="fr-FR" sz="1400" b="1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6889" name="Text Box 26"/>
          <p:cNvSpPr txBox="1">
            <a:spLocks noChangeArrowheads="1"/>
          </p:cNvSpPr>
          <p:nvPr/>
        </p:nvSpPr>
        <p:spPr bwMode="auto">
          <a:xfrm>
            <a:off x="180975" y="2201863"/>
            <a:ext cx="67468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algn="r" defTabSz="914400">
              <a:buFont typeface="Arial" charset="0"/>
              <a:buNone/>
            </a:pPr>
            <a:r>
              <a:rPr lang="en-US" altLang="fr-FR" sz="1400" b="1">
                <a:solidFill>
                  <a:schemeClr val="tx1"/>
                </a:solidFill>
                <a:latin typeface="Calibri" pitchFamily="34" charset="0"/>
              </a:rPr>
              <a:t>3 000 000</a:t>
            </a:r>
            <a:endParaRPr lang="fr-FR" altLang="fr-FR" sz="1400" b="1">
              <a:solidFill>
                <a:schemeClr val="tx1"/>
              </a:solidFill>
              <a:latin typeface="Calibri" pitchFamily="34" charset="0"/>
            </a:endParaRPr>
          </a:p>
        </p:txBody>
      </p:sp>
      <p:grpSp>
        <p:nvGrpSpPr>
          <p:cNvPr id="109595" name="Group 27"/>
          <p:cNvGrpSpPr>
            <a:grpSpLocks/>
          </p:cNvGrpSpPr>
          <p:nvPr/>
        </p:nvGrpSpPr>
        <p:grpSpPr bwMode="auto">
          <a:xfrm>
            <a:off x="984250" y="2433638"/>
            <a:ext cx="7286625" cy="2814637"/>
            <a:chOff x="620" y="1533"/>
            <a:chExt cx="4590" cy="1773"/>
          </a:xfrm>
        </p:grpSpPr>
        <p:sp>
          <p:nvSpPr>
            <p:cNvPr id="36917" name="Freeform 28"/>
            <p:cNvSpPr>
              <a:spLocks/>
            </p:cNvSpPr>
            <p:nvPr/>
          </p:nvSpPr>
          <p:spPr bwMode="auto">
            <a:xfrm>
              <a:off x="620" y="1534"/>
              <a:ext cx="4586" cy="1772"/>
            </a:xfrm>
            <a:custGeom>
              <a:avLst/>
              <a:gdLst>
                <a:gd name="T0" fmla="*/ 0 w 4586"/>
                <a:gd name="T1" fmla="*/ 1761 h 1772"/>
                <a:gd name="T2" fmla="*/ 6 w 4586"/>
                <a:gd name="T3" fmla="*/ 1628 h 1772"/>
                <a:gd name="T4" fmla="*/ 504 w 4586"/>
                <a:gd name="T5" fmla="*/ 1628 h 1772"/>
                <a:gd name="T6" fmla="*/ 548 w 4586"/>
                <a:gd name="T7" fmla="*/ 1490 h 1772"/>
                <a:gd name="T8" fmla="*/ 681 w 4586"/>
                <a:gd name="T9" fmla="*/ 1490 h 1772"/>
                <a:gd name="T10" fmla="*/ 720 w 4586"/>
                <a:gd name="T11" fmla="*/ 1573 h 1772"/>
                <a:gd name="T12" fmla="*/ 858 w 4586"/>
                <a:gd name="T13" fmla="*/ 1568 h 1772"/>
                <a:gd name="T14" fmla="*/ 897 w 4586"/>
                <a:gd name="T15" fmla="*/ 1640 h 1772"/>
                <a:gd name="T16" fmla="*/ 1002 w 4586"/>
                <a:gd name="T17" fmla="*/ 1634 h 1772"/>
                <a:gd name="T18" fmla="*/ 1041 w 4586"/>
                <a:gd name="T19" fmla="*/ 1551 h 1772"/>
                <a:gd name="T20" fmla="*/ 1146 w 4586"/>
                <a:gd name="T21" fmla="*/ 1484 h 1772"/>
                <a:gd name="T22" fmla="*/ 1185 w 4586"/>
                <a:gd name="T23" fmla="*/ 1529 h 1772"/>
                <a:gd name="T24" fmla="*/ 1540 w 4586"/>
                <a:gd name="T25" fmla="*/ 1512 h 1772"/>
                <a:gd name="T26" fmla="*/ 1601 w 4586"/>
                <a:gd name="T27" fmla="*/ 1462 h 1772"/>
                <a:gd name="T28" fmla="*/ 1650 w 4586"/>
                <a:gd name="T29" fmla="*/ 1468 h 1772"/>
                <a:gd name="T30" fmla="*/ 1689 w 4586"/>
                <a:gd name="T31" fmla="*/ 1401 h 1772"/>
                <a:gd name="T32" fmla="*/ 1734 w 4586"/>
                <a:gd name="T33" fmla="*/ 1418 h 1772"/>
                <a:gd name="T34" fmla="*/ 1789 w 4586"/>
                <a:gd name="T35" fmla="*/ 1335 h 1772"/>
                <a:gd name="T36" fmla="*/ 1833 w 4586"/>
                <a:gd name="T37" fmla="*/ 1346 h 1772"/>
                <a:gd name="T38" fmla="*/ 1855 w 4586"/>
                <a:gd name="T39" fmla="*/ 1213 h 1772"/>
                <a:gd name="T40" fmla="*/ 2033 w 4586"/>
                <a:gd name="T41" fmla="*/ 1219 h 1772"/>
                <a:gd name="T42" fmla="*/ 2055 w 4586"/>
                <a:gd name="T43" fmla="*/ 1185 h 1772"/>
                <a:gd name="T44" fmla="*/ 2099 w 4586"/>
                <a:gd name="T45" fmla="*/ 1219 h 1772"/>
                <a:gd name="T46" fmla="*/ 2138 w 4586"/>
                <a:gd name="T47" fmla="*/ 1385 h 1772"/>
                <a:gd name="T48" fmla="*/ 2160 w 4586"/>
                <a:gd name="T49" fmla="*/ 1302 h 1772"/>
                <a:gd name="T50" fmla="*/ 2271 w 4586"/>
                <a:gd name="T51" fmla="*/ 1329 h 1772"/>
                <a:gd name="T52" fmla="*/ 2298 w 4586"/>
                <a:gd name="T53" fmla="*/ 1152 h 1772"/>
                <a:gd name="T54" fmla="*/ 2382 w 4586"/>
                <a:gd name="T55" fmla="*/ 1147 h 1772"/>
                <a:gd name="T56" fmla="*/ 2420 w 4586"/>
                <a:gd name="T57" fmla="*/ 997 h 1772"/>
                <a:gd name="T58" fmla="*/ 2454 w 4586"/>
                <a:gd name="T59" fmla="*/ 997 h 1772"/>
                <a:gd name="T60" fmla="*/ 2481 w 4586"/>
                <a:gd name="T61" fmla="*/ 1185 h 1772"/>
                <a:gd name="T62" fmla="*/ 2664 w 4586"/>
                <a:gd name="T63" fmla="*/ 1119 h 1772"/>
                <a:gd name="T64" fmla="*/ 2930 w 4586"/>
                <a:gd name="T65" fmla="*/ 942 h 1772"/>
                <a:gd name="T66" fmla="*/ 3129 w 4586"/>
                <a:gd name="T67" fmla="*/ 609 h 1772"/>
                <a:gd name="T68" fmla="*/ 3240 w 4586"/>
                <a:gd name="T69" fmla="*/ 532 h 1772"/>
                <a:gd name="T70" fmla="*/ 3401 w 4586"/>
                <a:gd name="T71" fmla="*/ 294 h 1772"/>
                <a:gd name="T72" fmla="*/ 3445 w 4586"/>
                <a:gd name="T73" fmla="*/ 294 h 1772"/>
                <a:gd name="T74" fmla="*/ 3484 w 4586"/>
                <a:gd name="T75" fmla="*/ 194 h 1772"/>
                <a:gd name="T76" fmla="*/ 3589 w 4586"/>
                <a:gd name="T77" fmla="*/ 61 h 1772"/>
                <a:gd name="T78" fmla="*/ 3666 w 4586"/>
                <a:gd name="T79" fmla="*/ 72 h 1772"/>
                <a:gd name="T80" fmla="*/ 3744 w 4586"/>
                <a:gd name="T81" fmla="*/ 0 h 1772"/>
                <a:gd name="T82" fmla="*/ 3916 w 4586"/>
                <a:gd name="T83" fmla="*/ 33 h 1772"/>
                <a:gd name="T84" fmla="*/ 4586 w 4586"/>
                <a:gd name="T85" fmla="*/ 50 h 1772"/>
                <a:gd name="T86" fmla="*/ 4586 w 4586"/>
                <a:gd name="T87" fmla="*/ 1772 h 1772"/>
                <a:gd name="T88" fmla="*/ 0 w 4586"/>
                <a:gd name="T89" fmla="*/ 1761 h 177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586"/>
                <a:gd name="T136" fmla="*/ 0 h 1772"/>
                <a:gd name="T137" fmla="*/ 4586 w 4586"/>
                <a:gd name="T138" fmla="*/ 1772 h 177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586" h="1772">
                  <a:moveTo>
                    <a:pt x="0" y="1761"/>
                  </a:moveTo>
                  <a:lnTo>
                    <a:pt x="6" y="1628"/>
                  </a:lnTo>
                  <a:lnTo>
                    <a:pt x="504" y="1628"/>
                  </a:lnTo>
                  <a:lnTo>
                    <a:pt x="548" y="1490"/>
                  </a:lnTo>
                  <a:lnTo>
                    <a:pt x="681" y="1490"/>
                  </a:lnTo>
                  <a:lnTo>
                    <a:pt x="720" y="1573"/>
                  </a:lnTo>
                  <a:lnTo>
                    <a:pt x="858" y="1568"/>
                  </a:lnTo>
                  <a:lnTo>
                    <a:pt x="897" y="1640"/>
                  </a:lnTo>
                  <a:lnTo>
                    <a:pt x="1002" y="1634"/>
                  </a:lnTo>
                  <a:lnTo>
                    <a:pt x="1041" y="1551"/>
                  </a:lnTo>
                  <a:lnTo>
                    <a:pt x="1146" y="1484"/>
                  </a:lnTo>
                  <a:lnTo>
                    <a:pt x="1185" y="1529"/>
                  </a:lnTo>
                  <a:lnTo>
                    <a:pt x="1540" y="1512"/>
                  </a:lnTo>
                  <a:lnTo>
                    <a:pt x="1601" y="1462"/>
                  </a:lnTo>
                  <a:lnTo>
                    <a:pt x="1650" y="1468"/>
                  </a:lnTo>
                  <a:lnTo>
                    <a:pt x="1689" y="1401"/>
                  </a:lnTo>
                  <a:lnTo>
                    <a:pt x="1734" y="1418"/>
                  </a:lnTo>
                  <a:lnTo>
                    <a:pt x="1789" y="1335"/>
                  </a:lnTo>
                  <a:lnTo>
                    <a:pt x="1833" y="1346"/>
                  </a:lnTo>
                  <a:lnTo>
                    <a:pt x="1855" y="1213"/>
                  </a:lnTo>
                  <a:lnTo>
                    <a:pt x="2033" y="1219"/>
                  </a:lnTo>
                  <a:lnTo>
                    <a:pt x="2055" y="1185"/>
                  </a:lnTo>
                  <a:lnTo>
                    <a:pt x="2099" y="1219"/>
                  </a:lnTo>
                  <a:lnTo>
                    <a:pt x="2138" y="1385"/>
                  </a:lnTo>
                  <a:lnTo>
                    <a:pt x="2160" y="1302"/>
                  </a:lnTo>
                  <a:lnTo>
                    <a:pt x="2271" y="1329"/>
                  </a:lnTo>
                  <a:lnTo>
                    <a:pt x="2298" y="1152"/>
                  </a:lnTo>
                  <a:lnTo>
                    <a:pt x="2382" y="1147"/>
                  </a:lnTo>
                  <a:lnTo>
                    <a:pt x="2420" y="997"/>
                  </a:lnTo>
                  <a:lnTo>
                    <a:pt x="2454" y="997"/>
                  </a:lnTo>
                  <a:lnTo>
                    <a:pt x="2481" y="1185"/>
                  </a:lnTo>
                  <a:lnTo>
                    <a:pt x="2664" y="1119"/>
                  </a:lnTo>
                  <a:lnTo>
                    <a:pt x="2930" y="942"/>
                  </a:lnTo>
                  <a:lnTo>
                    <a:pt x="3129" y="609"/>
                  </a:lnTo>
                  <a:lnTo>
                    <a:pt x="3240" y="532"/>
                  </a:lnTo>
                  <a:lnTo>
                    <a:pt x="3401" y="294"/>
                  </a:lnTo>
                  <a:lnTo>
                    <a:pt x="3445" y="294"/>
                  </a:lnTo>
                  <a:lnTo>
                    <a:pt x="3484" y="194"/>
                  </a:lnTo>
                  <a:lnTo>
                    <a:pt x="3589" y="61"/>
                  </a:lnTo>
                  <a:lnTo>
                    <a:pt x="3666" y="72"/>
                  </a:lnTo>
                  <a:lnTo>
                    <a:pt x="3744" y="0"/>
                  </a:lnTo>
                  <a:lnTo>
                    <a:pt x="3916" y="33"/>
                  </a:lnTo>
                  <a:lnTo>
                    <a:pt x="4586" y="50"/>
                  </a:lnTo>
                  <a:lnTo>
                    <a:pt x="4586" y="1772"/>
                  </a:lnTo>
                  <a:lnTo>
                    <a:pt x="0" y="1761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918" name="Freeform 29"/>
            <p:cNvSpPr>
              <a:spLocks/>
            </p:cNvSpPr>
            <p:nvPr/>
          </p:nvSpPr>
          <p:spPr bwMode="auto">
            <a:xfrm>
              <a:off x="626" y="1533"/>
              <a:ext cx="4584" cy="1641"/>
            </a:xfrm>
            <a:custGeom>
              <a:avLst/>
              <a:gdLst>
                <a:gd name="T0" fmla="*/ 0 w 4584"/>
                <a:gd name="T1" fmla="*/ 1632 h 1641"/>
                <a:gd name="T2" fmla="*/ 501 w 4584"/>
                <a:gd name="T3" fmla="*/ 1632 h 1641"/>
                <a:gd name="T4" fmla="*/ 540 w 4584"/>
                <a:gd name="T5" fmla="*/ 1488 h 1641"/>
                <a:gd name="T6" fmla="*/ 678 w 4584"/>
                <a:gd name="T7" fmla="*/ 1482 h 1641"/>
                <a:gd name="T8" fmla="*/ 714 w 4584"/>
                <a:gd name="T9" fmla="*/ 1572 h 1641"/>
                <a:gd name="T10" fmla="*/ 861 w 4584"/>
                <a:gd name="T11" fmla="*/ 1572 h 1641"/>
                <a:gd name="T12" fmla="*/ 882 w 4584"/>
                <a:gd name="T13" fmla="*/ 1641 h 1641"/>
                <a:gd name="T14" fmla="*/ 993 w 4584"/>
                <a:gd name="T15" fmla="*/ 1632 h 1641"/>
                <a:gd name="T16" fmla="*/ 1038 w 4584"/>
                <a:gd name="T17" fmla="*/ 1554 h 1641"/>
                <a:gd name="T18" fmla="*/ 1143 w 4584"/>
                <a:gd name="T19" fmla="*/ 1488 h 1641"/>
                <a:gd name="T20" fmla="*/ 1182 w 4584"/>
                <a:gd name="T21" fmla="*/ 1527 h 1641"/>
                <a:gd name="T22" fmla="*/ 1539 w 4584"/>
                <a:gd name="T23" fmla="*/ 1518 h 1641"/>
                <a:gd name="T24" fmla="*/ 1578 w 4584"/>
                <a:gd name="T25" fmla="*/ 1464 h 1641"/>
                <a:gd name="T26" fmla="*/ 1644 w 4584"/>
                <a:gd name="T27" fmla="*/ 1470 h 1641"/>
                <a:gd name="T28" fmla="*/ 1680 w 4584"/>
                <a:gd name="T29" fmla="*/ 1401 h 1641"/>
                <a:gd name="T30" fmla="*/ 1737 w 4584"/>
                <a:gd name="T31" fmla="*/ 1416 h 1641"/>
                <a:gd name="T32" fmla="*/ 1779 w 4584"/>
                <a:gd name="T33" fmla="*/ 1341 h 1641"/>
                <a:gd name="T34" fmla="*/ 1821 w 4584"/>
                <a:gd name="T35" fmla="*/ 1350 h 1641"/>
                <a:gd name="T36" fmla="*/ 1851 w 4584"/>
                <a:gd name="T37" fmla="*/ 1218 h 1641"/>
                <a:gd name="T38" fmla="*/ 2028 w 4584"/>
                <a:gd name="T39" fmla="*/ 1221 h 1641"/>
                <a:gd name="T40" fmla="*/ 2055 w 4584"/>
                <a:gd name="T41" fmla="*/ 1194 h 1641"/>
                <a:gd name="T42" fmla="*/ 2094 w 4584"/>
                <a:gd name="T43" fmla="*/ 1230 h 1641"/>
                <a:gd name="T44" fmla="*/ 2127 w 4584"/>
                <a:gd name="T45" fmla="*/ 1386 h 1641"/>
                <a:gd name="T46" fmla="*/ 2166 w 4584"/>
                <a:gd name="T47" fmla="*/ 1311 h 1641"/>
                <a:gd name="T48" fmla="*/ 2274 w 4584"/>
                <a:gd name="T49" fmla="*/ 1329 h 1641"/>
                <a:gd name="T50" fmla="*/ 2298 w 4584"/>
                <a:gd name="T51" fmla="*/ 1158 h 1641"/>
                <a:gd name="T52" fmla="*/ 2388 w 4584"/>
                <a:gd name="T53" fmla="*/ 1146 h 1641"/>
                <a:gd name="T54" fmla="*/ 2412 w 4584"/>
                <a:gd name="T55" fmla="*/ 1002 h 1641"/>
                <a:gd name="T56" fmla="*/ 2445 w 4584"/>
                <a:gd name="T57" fmla="*/ 1008 h 1641"/>
                <a:gd name="T58" fmla="*/ 2478 w 4584"/>
                <a:gd name="T59" fmla="*/ 1185 h 1641"/>
                <a:gd name="T60" fmla="*/ 2670 w 4584"/>
                <a:gd name="T61" fmla="*/ 1116 h 1641"/>
                <a:gd name="T62" fmla="*/ 2928 w 4584"/>
                <a:gd name="T63" fmla="*/ 936 h 1641"/>
                <a:gd name="T64" fmla="*/ 3132 w 4584"/>
                <a:gd name="T65" fmla="*/ 615 h 1641"/>
                <a:gd name="T66" fmla="*/ 3234 w 4584"/>
                <a:gd name="T67" fmla="*/ 534 h 1641"/>
                <a:gd name="T68" fmla="*/ 3405 w 4584"/>
                <a:gd name="T69" fmla="*/ 297 h 1641"/>
                <a:gd name="T70" fmla="*/ 3438 w 4584"/>
                <a:gd name="T71" fmla="*/ 297 h 1641"/>
                <a:gd name="T72" fmla="*/ 3471 w 4584"/>
                <a:gd name="T73" fmla="*/ 204 h 1641"/>
                <a:gd name="T74" fmla="*/ 3582 w 4584"/>
                <a:gd name="T75" fmla="*/ 66 h 1641"/>
                <a:gd name="T76" fmla="*/ 3657 w 4584"/>
                <a:gd name="T77" fmla="*/ 75 h 1641"/>
                <a:gd name="T78" fmla="*/ 3741 w 4584"/>
                <a:gd name="T79" fmla="*/ 0 h 1641"/>
                <a:gd name="T80" fmla="*/ 3918 w 4584"/>
                <a:gd name="T81" fmla="*/ 36 h 1641"/>
                <a:gd name="T82" fmla="*/ 4584 w 4584"/>
                <a:gd name="T83" fmla="*/ 57 h 164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84"/>
                <a:gd name="T127" fmla="*/ 0 h 1641"/>
                <a:gd name="T128" fmla="*/ 4584 w 4584"/>
                <a:gd name="T129" fmla="*/ 1641 h 164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84" h="1641">
                  <a:moveTo>
                    <a:pt x="0" y="1632"/>
                  </a:moveTo>
                  <a:lnTo>
                    <a:pt x="501" y="1632"/>
                  </a:lnTo>
                  <a:lnTo>
                    <a:pt x="540" y="1488"/>
                  </a:lnTo>
                  <a:lnTo>
                    <a:pt x="678" y="1482"/>
                  </a:lnTo>
                  <a:lnTo>
                    <a:pt x="714" y="1572"/>
                  </a:lnTo>
                  <a:lnTo>
                    <a:pt x="861" y="1572"/>
                  </a:lnTo>
                  <a:lnTo>
                    <a:pt x="882" y="1641"/>
                  </a:lnTo>
                  <a:lnTo>
                    <a:pt x="993" y="1632"/>
                  </a:lnTo>
                  <a:lnTo>
                    <a:pt x="1038" y="1554"/>
                  </a:lnTo>
                  <a:lnTo>
                    <a:pt x="1143" y="1488"/>
                  </a:lnTo>
                  <a:lnTo>
                    <a:pt x="1182" y="1527"/>
                  </a:lnTo>
                  <a:lnTo>
                    <a:pt x="1539" y="1518"/>
                  </a:lnTo>
                  <a:lnTo>
                    <a:pt x="1578" y="1464"/>
                  </a:lnTo>
                  <a:lnTo>
                    <a:pt x="1644" y="1470"/>
                  </a:lnTo>
                  <a:lnTo>
                    <a:pt x="1680" y="1401"/>
                  </a:lnTo>
                  <a:lnTo>
                    <a:pt x="1737" y="1416"/>
                  </a:lnTo>
                  <a:lnTo>
                    <a:pt x="1779" y="1341"/>
                  </a:lnTo>
                  <a:lnTo>
                    <a:pt x="1821" y="1350"/>
                  </a:lnTo>
                  <a:lnTo>
                    <a:pt x="1851" y="1218"/>
                  </a:lnTo>
                  <a:lnTo>
                    <a:pt x="2028" y="1221"/>
                  </a:lnTo>
                  <a:lnTo>
                    <a:pt x="2055" y="1194"/>
                  </a:lnTo>
                  <a:lnTo>
                    <a:pt x="2094" y="1230"/>
                  </a:lnTo>
                  <a:lnTo>
                    <a:pt x="2127" y="1386"/>
                  </a:lnTo>
                  <a:lnTo>
                    <a:pt x="2166" y="1311"/>
                  </a:lnTo>
                  <a:lnTo>
                    <a:pt x="2274" y="1329"/>
                  </a:lnTo>
                  <a:lnTo>
                    <a:pt x="2298" y="1158"/>
                  </a:lnTo>
                  <a:lnTo>
                    <a:pt x="2388" y="1146"/>
                  </a:lnTo>
                  <a:lnTo>
                    <a:pt x="2412" y="1002"/>
                  </a:lnTo>
                  <a:lnTo>
                    <a:pt x="2445" y="1008"/>
                  </a:lnTo>
                  <a:lnTo>
                    <a:pt x="2478" y="1185"/>
                  </a:lnTo>
                  <a:lnTo>
                    <a:pt x="2670" y="1116"/>
                  </a:lnTo>
                  <a:lnTo>
                    <a:pt x="2928" y="936"/>
                  </a:lnTo>
                  <a:lnTo>
                    <a:pt x="3132" y="615"/>
                  </a:lnTo>
                  <a:lnTo>
                    <a:pt x="3234" y="534"/>
                  </a:lnTo>
                  <a:lnTo>
                    <a:pt x="3405" y="297"/>
                  </a:lnTo>
                  <a:lnTo>
                    <a:pt x="3438" y="297"/>
                  </a:lnTo>
                  <a:lnTo>
                    <a:pt x="3471" y="204"/>
                  </a:lnTo>
                  <a:lnTo>
                    <a:pt x="3582" y="66"/>
                  </a:lnTo>
                  <a:lnTo>
                    <a:pt x="3657" y="75"/>
                  </a:lnTo>
                  <a:lnTo>
                    <a:pt x="3741" y="0"/>
                  </a:lnTo>
                  <a:lnTo>
                    <a:pt x="3918" y="36"/>
                  </a:lnTo>
                  <a:lnTo>
                    <a:pt x="4584" y="57"/>
                  </a:lnTo>
                </a:path>
              </a:pathLst>
            </a:custGeom>
            <a:noFill/>
            <a:ln w="38100" cmpd="sng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09598" name="Group 30"/>
          <p:cNvGrpSpPr>
            <a:grpSpLocks/>
          </p:cNvGrpSpPr>
          <p:nvPr/>
        </p:nvGrpSpPr>
        <p:grpSpPr bwMode="auto">
          <a:xfrm>
            <a:off x="993775" y="2189163"/>
            <a:ext cx="7845425" cy="3059112"/>
            <a:chOff x="626" y="1379"/>
            <a:chExt cx="4942" cy="1927"/>
          </a:xfrm>
        </p:grpSpPr>
        <p:sp>
          <p:nvSpPr>
            <p:cNvPr id="36905" name="Freeform 31"/>
            <p:cNvSpPr>
              <a:spLocks/>
            </p:cNvSpPr>
            <p:nvPr/>
          </p:nvSpPr>
          <p:spPr bwMode="auto">
            <a:xfrm>
              <a:off x="626" y="1379"/>
              <a:ext cx="4580" cy="1927"/>
            </a:xfrm>
            <a:custGeom>
              <a:avLst/>
              <a:gdLst>
                <a:gd name="T0" fmla="*/ 0 w 4580"/>
                <a:gd name="T1" fmla="*/ 1916 h 1927"/>
                <a:gd name="T2" fmla="*/ 692 w 4580"/>
                <a:gd name="T3" fmla="*/ 1900 h 1927"/>
                <a:gd name="T4" fmla="*/ 731 w 4580"/>
                <a:gd name="T5" fmla="*/ 1867 h 1927"/>
                <a:gd name="T6" fmla="*/ 1024 w 4580"/>
                <a:gd name="T7" fmla="*/ 1867 h 1927"/>
                <a:gd name="T8" fmla="*/ 1041 w 4580"/>
                <a:gd name="T9" fmla="*/ 1817 h 1927"/>
                <a:gd name="T10" fmla="*/ 2160 w 4580"/>
                <a:gd name="T11" fmla="*/ 1817 h 1927"/>
                <a:gd name="T12" fmla="*/ 2160 w 4580"/>
                <a:gd name="T13" fmla="*/ 1772 h 1927"/>
                <a:gd name="T14" fmla="*/ 3035 w 4580"/>
                <a:gd name="T15" fmla="*/ 1772 h 1927"/>
                <a:gd name="T16" fmla="*/ 3035 w 4580"/>
                <a:gd name="T17" fmla="*/ 1579 h 1927"/>
                <a:gd name="T18" fmla="*/ 3240 w 4580"/>
                <a:gd name="T19" fmla="*/ 1579 h 1927"/>
                <a:gd name="T20" fmla="*/ 3240 w 4580"/>
                <a:gd name="T21" fmla="*/ 1014 h 1927"/>
                <a:gd name="T22" fmla="*/ 3450 w 4580"/>
                <a:gd name="T23" fmla="*/ 1014 h 1927"/>
                <a:gd name="T24" fmla="*/ 3450 w 4580"/>
                <a:gd name="T25" fmla="*/ 654 h 1927"/>
                <a:gd name="T26" fmla="*/ 3622 w 4580"/>
                <a:gd name="T27" fmla="*/ 654 h 1927"/>
                <a:gd name="T28" fmla="*/ 3633 w 4580"/>
                <a:gd name="T29" fmla="*/ 609 h 1927"/>
                <a:gd name="T30" fmla="*/ 3782 w 4580"/>
                <a:gd name="T31" fmla="*/ 609 h 1927"/>
                <a:gd name="T32" fmla="*/ 3782 w 4580"/>
                <a:gd name="T33" fmla="*/ 526 h 1927"/>
                <a:gd name="T34" fmla="*/ 3943 w 4580"/>
                <a:gd name="T35" fmla="*/ 526 h 1927"/>
                <a:gd name="T36" fmla="*/ 3943 w 4580"/>
                <a:gd name="T37" fmla="*/ 421 h 1927"/>
                <a:gd name="T38" fmla="*/ 4159 w 4580"/>
                <a:gd name="T39" fmla="*/ 415 h 1927"/>
                <a:gd name="T40" fmla="*/ 4159 w 4580"/>
                <a:gd name="T41" fmla="*/ 310 h 1927"/>
                <a:gd name="T42" fmla="*/ 4364 w 4580"/>
                <a:gd name="T43" fmla="*/ 310 h 1927"/>
                <a:gd name="T44" fmla="*/ 4358 w 4580"/>
                <a:gd name="T45" fmla="*/ 94 h 1927"/>
                <a:gd name="T46" fmla="*/ 4414 w 4580"/>
                <a:gd name="T47" fmla="*/ 94 h 1927"/>
                <a:gd name="T48" fmla="*/ 4414 w 4580"/>
                <a:gd name="T49" fmla="*/ 0 h 1927"/>
                <a:gd name="T50" fmla="*/ 4580 w 4580"/>
                <a:gd name="T51" fmla="*/ 0 h 1927"/>
                <a:gd name="T52" fmla="*/ 4580 w 4580"/>
                <a:gd name="T53" fmla="*/ 1927 h 1927"/>
                <a:gd name="T54" fmla="*/ 0 w 4580"/>
                <a:gd name="T55" fmla="*/ 1916 h 192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580"/>
                <a:gd name="T85" fmla="*/ 0 h 1927"/>
                <a:gd name="T86" fmla="*/ 4580 w 4580"/>
                <a:gd name="T87" fmla="*/ 1927 h 192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580" h="1927">
                  <a:moveTo>
                    <a:pt x="0" y="1916"/>
                  </a:moveTo>
                  <a:lnTo>
                    <a:pt x="692" y="1900"/>
                  </a:lnTo>
                  <a:lnTo>
                    <a:pt x="731" y="1867"/>
                  </a:lnTo>
                  <a:lnTo>
                    <a:pt x="1024" y="1867"/>
                  </a:lnTo>
                  <a:lnTo>
                    <a:pt x="1041" y="1817"/>
                  </a:lnTo>
                  <a:lnTo>
                    <a:pt x="2160" y="1817"/>
                  </a:lnTo>
                  <a:lnTo>
                    <a:pt x="2160" y="1772"/>
                  </a:lnTo>
                  <a:lnTo>
                    <a:pt x="3035" y="1772"/>
                  </a:lnTo>
                  <a:lnTo>
                    <a:pt x="3035" y="1579"/>
                  </a:lnTo>
                  <a:lnTo>
                    <a:pt x="3240" y="1579"/>
                  </a:lnTo>
                  <a:lnTo>
                    <a:pt x="3240" y="1014"/>
                  </a:lnTo>
                  <a:lnTo>
                    <a:pt x="3450" y="1014"/>
                  </a:lnTo>
                  <a:lnTo>
                    <a:pt x="3450" y="654"/>
                  </a:lnTo>
                  <a:lnTo>
                    <a:pt x="3622" y="654"/>
                  </a:lnTo>
                  <a:lnTo>
                    <a:pt x="3633" y="609"/>
                  </a:lnTo>
                  <a:lnTo>
                    <a:pt x="3782" y="609"/>
                  </a:lnTo>
                  <a:lnTo>
                    <a:pt x="3782" y="526"/>
                  </a:lnTo>
                  <a:lnTo>
                    <a:pt x="3943" y="526"/>
                  </a:lnTo>
                  <a:lnTo>
                    <a:pt x="3943" y="421"/>
                  </a:lnTo>
                  <a:lnTo>
                    <a:pt x="4159" y="415"/>
                  </a:lnTo>
                  <a:lnTo>
                    <a:pt x="4159" y="310"/>
                  </a:lnTo>
                  <a:lnTo>
                    <a:pt x="4364" y="310"/>
                  </a:lnTo>
                  <a:lnTo>
                    <a:pt x="4358" y="94"/>
                  </a:lnTo>
                  <a:lnTo>
                    <a:pt x="4414" y="94"/>
                  </a:lnTo>
                  <a:lnTo>
                    <a:pt x="4414" y="0"/>
                  </a:lnTo>
                  <a:lnTo>
                    <a:pt x="4580" y="0"/>
                  </a:lnTo>
                  <a:lnTo>
                    <a:pt x="4580" y="1927"/>
                  </a:lnTo>
                  <a:lnTo>
                    <a:pt x="0" y="1916"/>
                  </a:lnTo>
                  <a:close/>
                </a:path>
              </a:pathLst>
            </a:custGeom>
            <a:solidFill>
              <a:srgbClr val="BBE0E3">
                <a:alpha val="7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906" name="Freeform 32"/>
            <p:cNvSpPr>
              <a:spLocks/>
            </p:cNvSpPr>
            <p:nvPr/>
          </p:nvSpPr>
          <p:spPr bwMode="auto">
            <a:xfrm>
              <a:off x="626" y="1379"/>
              <a:ext cx="4580" cy="1915"/>
            </a:xfrm>
            <a:custGeom>
              <a:avLst/>
              <a:gdLst>
                <a:gd name="T0" fmla="*/ 0 w 4580"/>
                <a:gd name="T1" fmla="*/ 1915 h 1915"/>
                <a:gd name="T2" fmla="*/ 699 w 4580"/>
                <a:gd name="T3" fmla="*/ 1897 h 1915"/>
                <a:gd name="T4" fmla="*/ 720 w 4580"/>
                <a:gd name="T5" fmla="*/ 1873 h 1915"/>
                <a:gd name="T6" fmla="*/ 1017 w 4580"/>
                <a:gd name="T7" fmla="*/ 1873 h 1915"/>
                <a:gd name="T8" fmla="*/ 1044 w 4580"/>
                <a:gd name="T9" fmla="*/ 1816 h 1915"/>
                <a:gd name="T10" fmla="*/ 2163 w 4580"/>
                <a:gd name="T11" fmla="*/ 1819 h 1915"/>
                <a:gd name="T12" fmla="*/ 2163 w 4580"/>
                <a:gd name="T13" fmla="*/ 1771 h 1915"/>
                <a:gd name="T14" fmla="*/ 3033 w 4580"/>
                <a:gd name="T15" fmla="*/ 1771 h 1915"/>
                <a:gd name="T16" fmla="*/ 3033 w 4580"/>
                <a:gd name="T17" fmla="*/ 1585 h 1915"/>
                <a:gd name="T18" fmla="*/ 3243 w 4580"/>
                <a:gd name="T19" fmla="*/ 1585 h 1915"/>
                <a:gd name="T20" fmla="*/ 3243 w 4580"/>
                <a:gd name="T21" fmla="*/ 1015 h 1915"/>
                <a:gd name="T22" fmla="*/ 3447 w 4580"/>
                <a:gd name="T23" fmla="*/ 1015 h 1915"/>
                <a:gd name="T24" fmla="*/ 3447 w 4580"/>
                <a:gd name="T25" fmla="*/ 652 h 1915"/>
                <a:gd name="T26" fmla="*/ 3630 w 4580"/>
                <a:gd name="T27" fmla="*/ 646 h 1915"/>
                <a:gd name="T28" fmla="*/ 3630 w 4580"/>
                <a:gd name="T29" fmla="*/ 613 h 1915"/>
                <a:gd name="T30" fmla="*/ 3783 w 4580"/>
                <a:gd name="T31" fmla="*/ 613 h 1915"/>
                <a:gd name="T32" fmla="*/ 3783 w 4580"/>
                <a:gd name="T33" fmla="*/ 532 h 1915"/>
                <a:gd name="T34" fmla="*/ 3942 w 4580"/>
                <a:gd name="T35" fmla="*/ 532 h 1915"/>
                <a:gd name="T36" fmla="*/ 3942 w 4580"/>
                <a:gd name="T37" fmla="*/ 427 h 1915"/>
                <a:gd name="T38" fmla="*/ 4158 w 4580"/>
                <a:gd name="T39" fmla="*/ 427 h 1915"/>
                <a:gd name="T40" fmla="*/ 4158 w 4580"/>
                <a:gd name="T41" fmla="*/ 310 h 1915"/>
                <a:gd name="T42" fmla="*/ 4353 w 4580"/>
                <a:gd name="T43" fmla="*/ 310 h 1915"/>
                <a:gd name="T44" fmla="*/ 4353 w 4580"/>
                <a:gd name="T45" fmla="*/ 94 h 1915"/>
                <a:gd name="T46" fmla="*/ 4416 w 4580"/>
                <a:gd name="T47" fmla="*/ 94 h 1915"/>
                <a:gd name="T48" fmla="*/ 4413 w 4580"/>
                <a:gd name="T49" fmla="*/ 4 h 1915"/>
                <a:gd name="T50" fmla="*/ 4580 w 4580"/>
                <a:gd name="T51" fmla="*/ 0 h 191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580"/>
                <a:gd name="T79" fmla="*/ 0 h 1915"/>
                <a:gd name="T80" fmla="*/ 4580 w 4580"/>
                <a:gd name="T81" fmla="*/ 1915 h 191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580" h="1915">
                  <a:moveTo>
                    <a:pt x="0" y="1915"/>
                  </a:moveTo>
                  <a:lnTo>
                    <a:pt x="699" y="1897"/>
                  </a:lnTo>
                  <a:lnTo>
                    <a:pt x="720" y="1873"/>
                  </a:lnTo>
                  <a:lnTo>
                    <a:pt x="1017" y="1873"/>
                  </a:lnTo>
                  <a:lnTo>
                    <a:pt x="1044" y="1816"/>
                  </a:lnTo>
                  <a:lnTo>
                    <a:pt x="2163" y="1819"/>
                  </a:lnTo>
                  <a:lnTo>
                    <a:pt x="2163" y="1771"/>
                  </a:lnTo>
                  <a:lnTo>
                    <a:pt x="3033" y="1771"/>
                  </a:lnTo>
                  <a:lnTo>
                    <a:pt x="3033" y="1585"/>
                  </a:lnTo>
                  <a:lnTo>
                    <a:pt x="3243" y="1585"/>
                  </a:lnTo>
                  <a:lnTo>
                    <a:pt x="3243" y="1015"/>
                  </a:lnTo>
                  <a:lnTo>
                    <a:pt x="3447" y="1015"/>
                  </a:lnTo>
                  <a:lnTo>
                    <a:pt x="3447" y="652"/>
                  </a:lnTo>
                  <a:lnTo>
                    <a:pt x="3630" y="646"/>
                  </a:lnTo>
                  <a:lnTo>
                    <a:pt x="3630" y="613"/>
                  </a:lnTo>
                  <a:lnTo>
                    <a:pt x="3783" y="613"/>
                  </a:lnTo>
                  <a:lnTo>
                    <a:pt x="3783" y="532"/>
                  </a:lnTo>
                  <a:lnTo>
                    <a:pt x="3942" y="532"/>
                  </a:lnTo>
                  <a:lnTo>
                    <a:pt x="3942" y="427"/>
                  </a:lnTo>
                  <a:lnTo>
                    <a:pt x="4158" y="427"/>
                  </a:lnTo>
                  <a:lnTo>
                    <a:pt x="4158" y="310"/>
                  </a:lnTo>
                  <a:lnTo>
                    <a:pt x="4353" y="310"/>
                  </a:lnTo>
                  <a:lnTo>
                    <a:pt x="4353" y="94"/>
                  </a:lnTo>
                  <a:lnTo>
                    <a:pt x="4416" y="94"/>
                  </a:lnTo>
                  <a:lnTo>
                    <a:pt x="4413" y="4"/>
                  </a:lnTo>
                  <a:lnTo>
                    <a:pt x="4580" y="0"/>
                  </a:lnTo>
                </a:path>
              </a:pathLst>
            </a:custGeom>
            <a:noFill/>
            <a:ln w="38100" cmpd="sng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907" name="AutoShape 33"/>
            <p:cNvSpPr>
              <a:spLocks/>
            </p:cNvSpPr>
            <p:nvPr/>
          </p:nvSpPr>
          <p:spPr bwMode="auto">
            <a:xfrm>
              <a:off x="5396" y="1488"/>
              <a:ext cx="172" cy="106"/>
            </a:xfrm>
            <a:prstGeom prst="borderCallout1">
              <a:avLst>
                <a:gd name="adj1" fmla="val 67926"/>
                <a:gd name="adj2" fmla="val -27907"/>
                <a:gd name="adj3" fmla="val -26417"/>
                <a:gd name="adj4" fmla="val -191861"/>
              </a:avLst>
            </a:prstGeom>
            <a:solidFill>
              <a:srgbClr val="D0EAEC"/>
            </a:solidFill>
            <a:ln w="9525">
              <a:solidFill>
                <a:srgbClr val="0000FF"/>
              </a:solidFill>
              <a:miter lim="800000"/>
              <a:headEnd/>
              <a:tailEnd type="triangle" w="med" len="med"/>
            </a:ln>
          </p:spPr>
          <p:txBody>
            <a:bodyPr wrap="none" lIns="10800" tIns="10800" rIns="10800" bIns="10800">
              <a:spAutoFit/>
            </a:bodyPr>
            <a:lstStyle/>
            <a:p>
              <a:pPr algn="ctr" defTabSz="914400">
                <a:buFont typeface="Arial" charset="0"/>
                <a:buNone/>
              </a:pPr>
              <a:r>
                <a:rPr lang="en-US" altLang="fr-FR" sz="1000" b="1">
                  <a:solidFill>
                    <a:srgbClr val="0000CC"/>
                  </a:solidFill>
                  <a:latin typeface="Calibri" pitchFamily="34" charset="0"/>
                </a:rPr>
                <a:t>SEG</a:t>
              </a:r>
              <a:endParaRPr lang="fr-FR" altLang="fr-FR" sz="1000" b="1">
                <a:solidFill>
                  <a:srgbClr val="0000CC"/>
                </a:solidFill>
                <a:latin typeface="Calibri" pitchFamily="34" charset="0"/>
              </a:endParaRPr>
            </a:p>
          </p:txBody>
        </p:sp>
        <p:sp>
          <p:nvSpPr>
            <p:cNvPr id="36908" name="AutoShape 34"/>
            <p:cNvSpPr>
              <a:spLocks/>
            </p:cNvSpPr>
            <p:nvPr/>
          </p:nvSpPr>
          <p:spPr bwMode="auto">
            <a:xfrm>
              <a:off x="5290" y="1761"/>
              <a:ext cx="240" cy="106"/>
            </a:xfrm>
            <a:prstGeom prst="borderCallout1">
              <a:avLst>
                <a:gd name="adj1" fmla="val 67926"/>
                <a:gd name="adj2" fmla="val -20000"/>
                <a:gd name="adj3" fmla="val -50944"/>
                <a:gd name="adj4" fmla="val -129167"/>
              </a:avLst>
            </a:prstGeom>
            <a:solidFill>
              <a:srgbClr val="D0EAEC"/>
            </a:solidFill>
            <a:ln w="9525">
              <a:solidFill>
                <a:srgbClr val="0000FF"/>
              </a:solidFill>
              <a:miter lim="800000"/>
              <a:headEnd/>
              <a:tailEnd type="triangle" w="med" len="med"/>
            </a:ln>
          </p:spPr>
          <p:txBody>
            <a:bodyPr wrap="none" lIns="10800" tIns="10800" rIns="10800" bIns="10800">
              <a:spAutoFit/>
            </a:bodyPr>
            <a:lstStyle/>
            <a:p>
              <a:pPr algn="ctr" defTabSz="914400">
                <a:buFont typeface="Arial" charset="0"/>
                <a:buNone/>
              </a:pPr>
              <a:r>
                <a:rPr lang="en-US" altLang="fr-FR" sz="1000" b="1">
                  <a:solidFill>
                    <a:srgbClr val="0000CC"/>
                  </a:solidFill>
                  <a:latin typeface="Calibri" pitchFamily="34" charset="0"/>
                </a:rPr>
                <a:t>SAM II</a:t>
              </a:r>
              <a:endParaRPr lang="fr-FR" altLang="fr-FR" sz="1000" b="1">
                <a:solidFill>
                  <a:srgbClr val="0000CC"/>
                </a:solidFill>
                <a:latin typeface="Calibri" pitchFamily="34" charset="0"/>
              </a:endParaRPr>
            </a:p>
          </p:txBody>
        </p:sp>
        <p:sp>
          <p:nvSpPr>
            <p:cNvPr id="36909" name="AutoShape 35"/>
            <p:cNvSpPr>
              <a:spLocks/>
            </p:cNvSpPr>
            <p:nvPr/>
          </p:nvSpPr>
          <p:spPr bwMode="auto">
            <a:xfrm>
              <a:off x="5182" y="1905"/>
              <a:ext cx="168" cy="106"/>
            </a:xfrm>
            <a:prstGeom prst="borderCallout1">
              <a:avLst>
                <a:gd name="adj1" fmla="val 67926"/>
                <a:gd name="adj2" fmla="val -28569"/>
                <a:gd name="adj3" fmla="val -77356"/>
                <a:gd name="adj4" fmla="val -162500"/>
              </a:avLst>
            </a:prstGeom>
            <a:solidFill>
              <a:srgbClr val="D0EAEC"/>
            </a:solidFill>
            <a:ln w="9525">
              <a:solidFill>
                <a:srgbClr val="0000FF"/>
              </a:solidFill>
              <a:miter lim="800000"/>
              <a:headEnd/>
              <a:tailEnd type="triangle" w="med" len="med"/>
            </a:ln>
          </p:spPr>
          <p:txBody>
            <a:bodyPr wrap="none" lIns="10800" tIns="10800" rIns="10800" bIns="10800">
              <a:spAutoFit/>
            </a:bodyPr>
            <a:lstStyle/>
            <a:p>
              <a:pPr algn="ctr" defTabSz="914400">
                <a:buFont typeface="Arial" charset="0"/>
                <a:buNone/>
              </a:pPr>
              <a:r>
                <a:rPr lang="en-US" altLang="fr-FR" sz="1000" b="1">
                  <a:solidFill>
                    <a:srgbClr val="0000CC"/>
                  </a:solidFill>
                  <a:latin typeface="Calibri" pitchFamily="34" charset="0"/>
                </a:rPr>
                <a:t>SEC</a:t>
              </a:r>
              <a:endParaRPr lang="fr-FR" altLang="fr-FR" sz="1000" b="1">
                <a:solidFill>
                  <a:srgbClr val="0000CC"/>
                </a:solidFill>
                <a:latin typeface="Calibri" pitchFamily="34" charset="0"/>
              </a:endParaRPr>
            </a:p>
          </p:txBody>
        </p:sp>
        <p:sp>
          <p:nvSpPr>
            <p:cNvPr id="36910" name="AutoShape 36"/>
            <p:cNvSpPr>
              <a:spLocks/>
            </p:cNvSpPr>
            <p:nvPr/>
          </p:nvSpPr>
          <p:spPr bwMode="auto">
            <a:xfrm>
              <a:off x="4852" y="2097"/>
              <a:ext cx="264" cy="106"/>
            </a:xfrm>
            <a:prstGeom prst="borderCallout1">
              <a:avLst>
                <a:gd name="adj1" fmla="val 67926"/>
                <a:gd name="adj2" fmla="val -18181"/>
                <a:gd name="adj3" fmla="val -134907"/>
                <a:gd name="adj4" fmla="val -103032"/>
              </a:avLst>
            </a:prstGeom>
            <a:noFill/>
            <a:ln w="9525">
              <a:solidFill>
                <a:srgbClr val="0000FF"/>
              </a:solidFill>
              <a:miter lim="800000"/>
              <a:headEnd/>
              <a:tailEnd type="triangle" w="med" len="med"/>
            </a:ln>
          </p:spPr>
          <p:txBody>
            <a:bodyPr wrap="none" lIns="10800" tIns="10800" rIns="10800" bIns="10800">
              <a:spAutoFit/>
            </a:bodyPr>
            <a:lstStyle/>
            <a:p>
              <a:pPr algn="ctr" defTabSz="914400">
                <a:buFont typeface="Arial" charset="0"/>
                <a:buNone/>
              </a:pPr>
              <a:r>
                <a:rPr lang="en-US" altLang="fr-FR" sz="1000" b="1">
                  <a:solidFill>
                    <a:srgbClr val="0000CC"/>
                  </a:solidFill>
                  <a:latin typeface="Calibri" pitchFamily="34" charset="0"/>
                </a:rPr>
                <a:t>SAM Ib</a:t>
              </a:r>
              <a:endParaRPr lang="fr-FR" altLang="fr-FR" sz="1000" b="1">
                <a:solidFill>
                  <a:srgbClr val="0000CC"/>
                </a:solidFill>
                <a:latin typeface="Calibri" pitchFamily="34" charset="0"/>
              </a:endParaRPr>
            </a:p>
          </p:txBody>
        </p:sp>
        <p:sp>
          <p:nvSpPr>
            <p:cNvPr id="36911" name="AutoShape 37"/>
            <p:cNvSpPr>
              <a:spLocks/>
            </p:cNvSpPr>
            <p:nvPr/>
          </p:nvSpPr>
          <p:spPr bwMode="auto">
            <a:xfrm>
              <a:off x="4678" y="2289"/>
              <a:ext cx="260" cy="106"/>
            </a:xfrm>
            <a:prstGeom prst="borderCallout1">
              <a:avLst>
                <a:gd name="adj1" fmla="val 67926"/>
                <a:gd name="adj2" fmla="val -18463"/>
                <a:gd name="adj3" fmla="val -250000"/>
                <a:gd name="adj4" fmla="val -101537"/>
              </a:avLst>
            </a:prstGeom>
            <a:noFill/>
            <a:ln w="9525">
              <a:solidFill>
                <a:srgbClr val="0000FF"/>
              </a:solidFill>
              <a:miter lim="800000"/>
              <a:headEnd/>
              <a:tailEnd type="triangle" w="med" len="med"/>
            </a:ln>
          </p:spPr>
          <p:txBody>
            <a:bodyPr wrap="none" lIns="10800" tIns="10800" rIns="10800" bIns="10800">
              <a:spAutoFit/>
            </a:bodyPr>
            <a:lstStyle/>
            <a:p>
              <a:pPr algn="ctr" defTabSz="914400">
                <a:buFont typeface="Arial" charset="0"/>
                <a:buNone/>
              </a:pPr>
              <a:r>
                <a:rPr lang="en-US" altLang="fr-FR" sz="1000" b="1">
                  <a:solidFill>
                    <a:srgbClr val="0000CC"/>
                  </a:solidFill>
                  <a:latin typeface="Calibri" pitchFamily="34" charset="0"/>
                </a:rPr>
                <a:t>SAM Ia</a:t>
              </a:r>
              <a:endParaRPr lang="fr-FR" altLang="fr-FR" sz="1000" b="1">
                <a:solidFill>
                  <a:srgbClr val="0000CC"/>
                </a:solidFill>
                <a:latin typeface="Calibri" pitchFamily="34" charset="0"/>
              </a:endParaRPr>
            </a:p>
          </p:txBody>
        </p:sp>
        <p:sp>
          <p:nvSpPr>
            <p:cNvPr id="36912" name="AutoShape 38"/>
            <p:cNvSpPr>
              <a:spLocks/>
            </p:cNvSpPr>
            <p:nvPr/>
          </p:nvSpPr>
          <p:spPr bwMode="auto">
            <a:xfrm>
              <a:off x="4316" y="2529"/>
              <a:ext cx="308" cy="106"/>
            </a:xfrm>
            <a:prstGeom prst="borderCallout1">
              <a:avLst>
                <a:gd name="adj1" fmla="val 67926"/>
                <a:gd name="adj2" fmla="val -15583"/>
                <a:gd name="adj3" fmla="val -100000"/>
                <a:gd name="adj4" fmla="val -83116"/>
              </a:avLst>
            </a:prstGeom>
            <a:noFill/>
            <a:ln w="9525">
              <a:solidFill>
                <a:srgbClr val="0000FF"/>
              </a:solidFill>
              <a:miter lim="800000"/>
              <a:headEnd/>
              <a:tailEnd type="triangle" w="med" len="med"/>
            </a:ln>
          </p:spPr>
          <p:txBody>
            <a:bodyPr wrap="none" lIns="10800" tIns="10800" rIns="10800" bIns="10800">
              <a:spAutoFit/>
            </a:bodyPr>
            <a:lstStyle/>
            <a:p>
              <a:pPr algn="ctr" defTabSz="914400">
                <a:buFont typeface="Arial" charset="0"/>
                <a:buNone/>
              </a:pPr>
              <a:r>
                <a:rPr lang="en-US" altLang="fr-FR" sz="1000" b="1">
                  <a:solidFill>
                    <a:srgbClr val="0000CC"/>
                  </a:solidFill>
                  <a:latin typeface="Calibri" pitchFamily="34" charset="0"/>
                </a:rPr>
                <a:t>SAV AIV</a:t>
              </a:r>
              <a:endParaRPr lang="fr-FR" altLang="fr-FR" sz="1000" b="1">
                <a:solidFill>
                  <a:srgbClr val="0000CC"/>
                </a:solidFill>
                <a:latin typeface="Calibri" pitchFamily="34" charset="0"/>
              </a:endParaRPr>
            </a:p>
          </p:txBody>
        </p:sp>
        <p:sp>
          <p:nvSpPr>
            <p:cNvPr id="36913" name="AutoShape 39"/>
            <p:cNvSpPr>
              <a:spLocks/>
            </p:cNvSpPr>
            <p:nvPr/>
          </p:nvSpPr>
          <p:spPr bwMode="auto">
            <a:xfrm>
              <a:off x="4239" y="2913"/>
              <a:ext cx="300" cy="106"/>
            </a:xfrm>
            <a:prstGeom prst="borderCallout1">
              <a:avLst>
                <a:gd name="adj1" fmla="val 67926"/>
                <a:gd name="adj2" fmla="val -16000"/>
                <a:gd name="adj3" fmla="val 46227"/>
                <a:gd name="adj4" fmla="val -110333"/>
              </a:avLst>
            </a:prstGeom>
            <a:noFill/>
            <a:ln w="9525">
              <a:solidFill>
                <a:srgbClr val="0000FF"/>
              </a:solidFill>
              <a:miter lim="800000"/>
              <a:headEnd/>
              <a:tailEnd type="triangle" w="med" len="med"/>
            </a:ln>
          </p:spPr>
          <p:txBody>
            <a:bodyPr wrap="none" lIns="10800" tIns="10800" rIns="10800" bIns="10800">
              <a:spAutoFit/>
            </a:bodyPr>
            <a:lstStyle/>
            <a:p>
              <a:pPr algn="ctr" defTabSz="914400">
                <a:buFont typeface="Arial" charset="0"/>
                <a:buNone/>
              </a:pPr>
              <a:r>
                <a:rPr lang="en-US" altLang="fr-FR" sz="1000" b="1">
                  <a:solidFill>
                    <a:srgbClr val="0000CC"/>
                  </a:solidFill>
                  <a:latin typeface="Calibri" pitchFamily="34" charset="0"/>
                </a:rPr>
                <a:t>SAV AIII</a:t>
              </a:r>
              <a:endParaRPr lang="fr-FR" altLang="fr-FR" sz="1000" b="1">
                <a:solidFill>
                  <a:srgbClr val="0000CC"/>
                </a:solidFill>
                <a:latin typeface="Calibri" pitchFamily="34" charset="0"/>
              </a:endParaRPr>
            </a:p>
          </p:txBody>
        </p:sp>
        <p:sp>
          <p:nvSpPr>
            <p:cNvPr id="36914" name="AutoShape 40"/>
            <p:cNvSpPr>
              <a:spLocks/>
            </p:cNvSpPr>
            <p:nvPr/>
          </p:nvSpPr>
          <p:spPr bwMode="auto">
            <a:xfrm>
              <a:off x="4111" y="3105"/>
              <a:ext cx="280" cy="106"/>
            </a:xfrm>
            <a:prstGeom prst="borderCallout1">
              <a:avLst>
                <a:gd name="adj1" fmla="val 67926"/>
                <a:gd name="adj2" fmla="val -17144"/>
                <a:gd name="adj3" fmla="val 46227"/>
                <a:gd name="adj4" fmla="val -111431"/>
              </a:avLst>
            </a:prstGeom>
            <a:noFill/>
            <a:ln w="9525">
              <a:solidFill>
                <a:srgbClr val="0000FF"/>
              </a:solidFill>
              <a:miter lim="800000"/>
              <a:headEnd/>
              <a:tailEnd type="triangle" w="med" len="med"/>
            </a:ln>
          </p:spPr>
          <p:txBody>
            <a:bodyPr wrap="none" lIns="10800" tIns="10800" rIns="10800" bIns="10800">
              <a:spAutoFit/>
            </a:bodyPr>
            <a:lstStyle/>
            <a:p>
              <a:pPr algn="ctr" defTabSz="914400">
                <a:buFont typeface="Arial" charset="0"/>
                <a:buNone/>
              </a:pPr>
              <a:r>
                <a:rPr lang="en-US" altLang="fr-FR" sz="1000" b="1">
                  <a:solidFill>
                    <a:srgbClr val="0000CC"/>
                  </a:solidFill>
                  <a:latin typeface="Calibri" pitchFamily="34" charset="0"/>
                </a:rPr>
                <a:t>SAV AII</a:t>
              </a:r>
              <a:endParaRPr lang="fr-FR" altLang="fr-FR" sz="1000" b="1">
                <a:solidFill>
                  <a:srgbClr val="0000CC"/>
                </a:solidFill>
                <a:latin typeface="Calibri" pitchFamily="34" charset="0"/>
              </a:endParaRPr>
            </a:p>
          </p:txBody>
        </p:sp>
        <p:sp>
          <p:nvSpPr>
            <p:cNvPr id="36915" name="AutoShape 41"/>
            <p:cNvSpPr>
              <a:spLocks/>
            </p:cNvSpPr>
            <p:nvPr/>
          </p:nvSpPr>
          <p:spPr bwMode="auto">
            <a:xfrm>
              <a:off x="3105" y="2961"/>
              <a:ext cx="260" cy="106"/>
            </a:xfrm>
            <a:prstGeom prst="borderCallout1">
              <a:avLst>
                <a:gd name="adj1" fmla="val 67926"/>
                <a:gd name="adj2" fmla="val -18463"/>
                <a:gd name="adj3" fmla="val 129245"/>
                <a:gd name="adj4" fmla="val -112694"/>
              </a:avLst>
            </a:prstGeom>
            <a:solidFill>
              <a:schemeClr val="accent1"/>
            </a:solidFill>
            <a:ln w="9525">
              <a:solidFill>
                <a:srgbClr val="0000FF"/>
              </a:solidFill>
              <a:miter lim="800000"/>
              <a:headEnd/>
              <a:tailEnd type="triangle" w="med" len="med"/>
            </a:ln>
          </p:spPr>
          <p:txBody>
            <a:bodyPr wrap="none" lIns="10800" tIns="10800" rIns="10800" bIns="10800">
              <a:spAutoFit/>
            </a:bodyPr>
            <a:lstStyle/>
            <a:p>
              <a:pPr algn="ctr" defTabSz="914400">
                <a:buFont typeface="Arial" charset="0"/>
                <a:buNone/>
              </a:pPr>
              <a:r>
                <a:rPr lang="en-US" altLang="fr-FR" sz="1000" b="1">
                  <a:solidFill>
                    <a:srgbClr val="0000CC"/>
                  </a:solidFill>
                  <a:latin typeface="Calibri" pitchFamily="34" charset="0"/>
                </a:rPr>
                <a:t>SAV AI</a:t>
              </a:r>
              <a:endParaRPr lang="fr-FR" altLang="fr-FR" sz="1000" b="1">
                <a:solidFill>
                  <a:srgbClr val="0000CC"/>
                </a:solidFill>
                <a:latin typeface="Calibri" pitchFamily="34" charset="0"/>
              </a:endParaRPr>
            </a:p>
          </p:txBody>
        </p:sp>
        <p:sp>
          <p:nvSpPr>
            <p:cNvPr id="36916" name="AutoShape 42"/>
            <p:cNvSpPr>
              <a:spLocks/>
            </p:cNvSpPr>
            <p:nvPr/>
          </p:nvSpPr>
          <p:spPr bwMode="auto">
            <a:xfrm>
              <a:off x="1461" y="2673"/>
              <a:ext cx="721" cy="106"/>
            </a:xfrm>
            <a:prstGeom prst="borderCallout1">
              <a:avLst>
                <a:gd name="adj1" fmla="val 67926"/>
                <a:gd name="adj2" fmla="val -6657"/>
                <a:gd name="adj3" fmla="val 563208"/>
                <a:gd name="adj4" fmla="val -20806"/>
              </a:avLst>
            </a:prstGeom>
            <a:noFill/>
            <a:ln w="9525">
              <a:solidFill>
                <a:srgbClr val="0000FF"/>
              </a:solidFill>
              <a:miter lim="800000"/>
              <a:headEnd/>
              <a:tailEnd type="triangle" w="med" len="med"/>
            </a:ln>
          </p:spPr>
          <p:txBody>
            <a:bodyPr wrap="none" lIns="10800" tIns="10800" rIns="10800" bIns="10800">
              <a:spAutoFit/>
            </a:bodyPr>
            <a:lstStyle/>
            <a:p>
              <a:pPr algn="ctr" defTabSz="914400">
                <a:buFont typeface="Arial" charset="0"/>
                <a:buNone/>
              </a:pPr>
              <a:r>
                <a:rPr lang="en-US" altLang="fr-FR" sz="1000" b="1">
                  <a:solidFill>
                    <a:srgbClr val="0000CC"/>
                  </a:solidFill>
                  <a:latin typeface="Calibri" pitchFamily="34" charset="0"/>
                </a:rPr>
                <a:t>Champs d'épandage</a:t>
              </a:r>
              <a:endParaRPr lang="fr-FR" altLang="fr-FR" sz="1000" b="1">
                <a:solidFill>
                  <a:srgbClr val="0000CC"/>
                </a:solidFill>
                <a:latin typeface="Calibri" pitchFamily="34" charset="0"/>
              </a:endParaRPr>
            </a:p>
          </p:txBody>
        </p:sp>
      </p:grpSp>
      <p:sp>
        <p:nvSpPr>
          <p:cNvPr id="36892" name="Text Box 43"/>
          <p:cNvSpPr txBox="1">
            <a:spLocks noChangeArrowheads="1"/>
          </p:cNvSpPr>
          <p:nvPr/>
        </p:nvSpPr>
        <p:spPr bwMode="auto">
          <a:xfrm>
            <a:off x="1997075" y="5842000"/>
            <a:ext cx="2835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buFont typeface="Arial" charset="0"/>
              <a:buNone/>
            </a:pPr>
            <a:r>
              <a:rPr lang="fr-FR" altLang="fr-FR" sz="1600" b="1">
                <a:solidFill>
                  <a:schemeClr val="tx1"/>
                </a:solidFill>
                <a:latin typeface="Calibri" pitchFamily="34" charset="0"/>
              </a:rPr>
              <a:t>Volume d'eaux usées produites</a:t>
            </a:r>
          </a:p>
        </p:txBody>
      </p:sp>
      <p:sp>
        <p:nvSpPr>
          <p:cNvPr id="36893" name="Text Box 44"/>
          <p:cNvSpPr txBox="1">
            <a:spLocks noChangeArrowheads="1"/>
          </p:cNvSpPr>
          <p:nvPr/>
        </p:nvSpPr>
        <p:spPr bwMode="auto">
          <a:xfrm>
            <a:off x="1996281" y="6307723"/>
            <a:ext cx="20282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buFont typeface="Arial" charset="0"/>
              <a:buNone/>
            </a:pPr>
            <a:r>
              <a:rPr lang="fr-FR" altLang="fr-FR" sz="1600" b="1" dirty="0">
                <a:solidFill>
                  <a:schemeClr val="tx1"/>
                </a:solidFill>
                <a:latin typeface="Calibri" pitchFamily="34" charset="0"/>
              </a:rPr>
              <a:t>Capacité </a:t>
            </a:r>
            <a:r>
              <a:rPr lang="fr-FR" altLang="fr-FR" sz="1600" b="1" dirty="0" smtClean="0">
                <a:solidFill>
                  <a:schemeClr val="tx1"/>
                </a:solidFill>
                <a:latin typeface="Calibri" pitchFamily="34" charset="0"/>
              </a:rPr>
              <a:t>d’infiltration</a:t>
            </a:r>
            <a:endParaRPr lang="fr-FR" altLang="fr-FR" sz="1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6894" name="Rectangle 45"/>
          <p:cNvSpPr>
            <a:spLocks noChangeArrowheads="1"/>
          </p:cNvSpPr>
          <p:nvPr/>
        </p:nvSpPr>
        <p:spPr bwMode="auto">
          <a:xfrm>
            <a:off x="1098550" y="5943600"/>
            <a:ext cx="762000" cy="152400"/>
          </a:xfrm>
          <a:prstGeom prst="rect">
            <a:avLst/>
          </a:prstGeom>
          <a:solidFill>
            <a:srgbClr val="FFFFCC"/>
          </a:solidFill>
          <a:ln w="38100" algn="ctr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Font typeface="Arial" charset="0"/>
              <a:buNone/>
            </a:pPr>
            <a:endParaRPr lang="fr-FR" altLang="fr-FR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6895" name="Rectangle 46"/>
          <p:cNvSpPr>
            <a:spLocks noChangeArrowheads="1"/>
          </p:cNvSpPr>
          <p:nvPr/>
        </p:nvSpPr>
        <p:spPr bwMode="auto">
          <a:xfrm>
            <a:off x="1098550" y="6400800"/>
            <a:ext cx="762000" cy="152400"/>
          </a:xfrm>
          <a:prstGeom prst="rect">
            <a:avLst/>
          </a:prstGeom>
          <a:solidFill>
            <a:srgbClr val="D0EAEC"/>
          </a:solidFill>
          <a:ln w="38100" algn="ctr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Font typeface="Arial" charset="0"/>
              <a:buNone/>
            </a:pPr>
            <a:endParaRPr lang="fr-FR" altLang="fr-FR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6896" name="Text Box 47"/>
          <p:cNvSpPr txBox="1">
            <a:spLocks noChangeArrowheads="1"/>
          </p:cNvSpPr>
          <p:nvPr/>
        </p:nvSpPr>
        <p:spPr bwMode="auto">
          <a:xfrm>
            <a:off x="604838" y="1514475"/>
            <a:ext cx="785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buFont typeface="Arial" charset="0"/>
              <a:buNone/>
            </a:pPr>
            <a:r>
              <a:rPr lang="fr-FR" altLang="fr-FR" sz="1600" b="1">
                <a:solidFill>
                  <a:schemeClr val="tx1"/>
                </a:solidFill>
                <a:latin typeface="Calibri" pitchFamily="34" charset="0"/>
              </a:rPr>
              <a:t>m³/jour</a:t>
            </a:r>
          </a:p>
        </p:txBody>
      </p:sp>
      <p:sp>
        <p:nvSpPr>
          <p:cNvPr id="36897" name="Freeform 48"/>
          <p:cNvSpPr>
            <a:spLocks/>
          </p:cNvSpPr>
          <p:nvPr/>
        </p:nvSpPr>
        <p:spPr bwMode="auto">
          <a:xfrm>
            <a:off x="998538" y="1824038"/>
            <a:ext cx="7353300" cy="3429000"/>
          </a:xfrm>
          <a:custGeom>
            <a:avLst/>
            <a:gdLst>
              <a:gd name="T0" fmla="*/ 0 w 4560"/>
              <a:gd name="T1" fmla="*/ 0 h 2160"/>
              <a:gd name="T2" fmla="*/ 0 w 4560"/>
              <a:gd name="T3" fmla="*/ 2147483647 h 2160"/>
              <a:gd name="T4" fmla="*/ 2147483647 w 4560"/>
              <a:gd name="T5" fmla="*/ 2147483647 h 2160"/>
              <a:gd name="T6" fmla="*/ 0 60000 65536"/>
              <a:gd name="T7" fmla="*/ 0 60000 65536"/>
              <a:gd name="T8" fmla="*/ 0 60000 65536"/>
              <a:gd name="T9" fmla="*/ 0 w 4560"/>
              <a:gd name="T10" fmla="*/ 0 h 2160"/>
              <a:gd name="T11" fmla="*/ 4560 w 4560"/>
              <a:gd name="T12" fmla="*/ 2160 h 21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60" h="2160">
                <a:moveTo>
                  <a:pt x="0" y="0"/>
                </a:moveTo>
                <a:lnTo>
                  <a:pt x="0" y="2160"/>
                </a:lnTo>
                <a:lnTo>
                  <a:pt x="4560" y="216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898" name="Line 49"/>
          <p:cNvSpPr>
            <a:spLocks noChangeShapeType="1"/>
          </p:cNvSpPr>
          <p:nvPr/>
        </p:nvSpPr>
        <p:spPr bwMode="auto">
          <a:xfrm>
            <a:off x="876300" y="2293938"/>
            <a:ext cx="114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899" name="Line 50"/>
          <p:cNvSpPr>
            <a:spLocks noChangeShapeType="1"/>
          </p:cNvSpPr>
          <p:nvPr/>
        </p:nvSpPr>
        <p:spPr bwMode="auto">
          <a:xfrm>
            <a:off x="895350" y="2786063"/>
            <a:ext cx="114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900" name="Line 51"/>
          <p:cNvSpPr>
            <a:spLocks noChangeShapeType="1"/>
          </p:cNvSpPr>
          <p:nvPr/>
        </p:nvSpPr>
        <p:spPr bwMode="auto">
          <a:xfrm>
            <a:off x="895350" y="3278188"/>
            <a:ext cx="114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901" name="Line 52"/>
          <p:cNvSpPr>
            <a:spLocks noChangeShapeType="1"/>
          </p:cNvSpPr>
          <p:nvPr/>
        </p:nvSpPr>
        <p:spPr bwMode="auto">
          <a:xfrm>
            <a:off x="895350" y="3771900"/>
            <a:ext cx="114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902" name="Line 53"/>
          <p:cNvSpPr>
            <a:spLocks noChangeShapeType="1"/>
          </p:cNvSpPr>
          <p:nvPr/>
        </p:nvSpPr>
        <p:spPr bwMode="auto">
          <a:xfrm>
            <a:off x="895350" y="4264025"/>
            <a:ext cx="114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903" name="Line 54"/>
          <p:cNvSpPr>
            <a:spLocks noChangeShapeType="1"/>
          </p:cNvSpPr>
          <p:nvPr/>
        </p:nvSpPr>
        <p:spPr bwMode="auto">
          <a:xfrm>
            <a:off x="895350" y="4756150"/>
            <a:ext cx="114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0407" name="Rectangle 55"/>
          <p:cNvSpPr>
            <a:spLocks noChangeArrowheads="1"/>
          </p:cNvSpPr>
          <p:nvPr/>
        </p:nvSpPr>
        <p:spPr bwMode="auto">
          <a:xfrm>
            <a:off x="4067175" y="1052513"/>
            <a:ext cx="5076825" cy="4681537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pic>
        <p:nvPicPr>
          <p:cNvPr id="56" name="Picture 5" descr="champs d'épandage"/>
          <p:cNvPicPr>
            <a:picLocks noChangeAspect="1" noChangeArrowheads="1"/>
          </p:cNvPicPr>
          <p:nvPr/>
        </p:nvPicPr>
        <p:blipFill>
          <a:blip r:embed="rId2"/>
          <a:srcRect t="26944" b="29630"/>
          <a:stretch>
            <a:fillRect/>
          </a:stretch>
        </p:blipFill>
        <p:spPr bwMode="auto">
          <a:xfrm>
            <a:off x="2910228" y="1762927"/>
            <a:ext cx="5976938" cy="187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ZoneTexte 1"/>
          <p:cNvSpPr txBox="1"/>
          <p:nvPr/>
        </p:nvSpPr>
        <p:spPr>
          <a:xfrm>
            <a:off x="6628606" y="3648789"/>
            <a:ext cx="24209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Champ d’épandage de Gennevilliers</a:t>
            </a:r>
            <a:endParaRPr lang="fr-FR" sz="1000" dirty="0"/>
          </a:p>
        </p:txBody>
      </p:sp>
      <p:sp>
        <p:nvSpPr>
          <p:cNvPr id="58" name="ZoneTexte 57"/>
          <p:cNvSpPr txBox="1"/>
          <p:nvPr/>
        </p:nvSpPr>
        <p:spPr>
          <a:xfrm>
            <a:off x="8305800" y="6653227"/>
            <a:ext cx="838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err="1" smtClean="0"/>
              <a:t>Gousailles</a:t>
            </a:r>
            <a:r>
              <a:rPr lang="fr-FR" sz="700" dirty="0" smtClean="0"/>
              <a:t> 2014</a:t>
            </a:r>
            <a:endParaRPr lang="fr-FR" sz="700" dirty="0"/>
          </a:p>
        </p:txBody>
      </p:sp>
      <p:sp>
        <p:nvSpPr>
          <p:cNvPr id="6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02834" y="281868"/>
            <a:ext cx="8568078" cy="765175"/>
          </a:xfrm>
        </p:spPr>
        <p:txBody>
          <a:bodyPr/>
          <a:lstStyle/>
          <a:p>
            <a:pPr algn="r"/>
            <a:r>
              <a:rPr lang="fr-FR" altLang="fr-FR" sz="4000" dirty="0" smtClean="0"/>
              <a:t>insuffisants</a:t>
            </a:r>
          </a:p>
        </p:txBody>
      </p:sp>
    </p:spTree>
    <p:extLst>
      <p:ext uri="{BB962C8B-B14F-4D97-AF65-F5344CB8AC3E}">
        <p14:creationId xmlns:p14="http://schemas.microsoft.com/office/powerpoint/2010/main" val="297261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09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09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2224" y="287338"/>
            <a:ext cx="8568078" cy="765175"/>
          </a:xfrm>
        </p:spPr>
        <p:txBody>
          <a:bodyPr/>
          <a:lstStyle/>
          <a:p>
            <a:pPr algn="l"/>
            <a:r>
              <a:rPr lang="fr-FR" altLang="fr-FR" sz="4000" dirty="0" smtClean="0"/>
              <a:t>Logique épuratoire effective</a:t>
            </a:r>
            <a:br>
              <a:rPr lang="fr-FR" altLang="fr-FR" sz="4000" dirty="0" smtClean="0"/>
            </a:br>
            <a:r>
              <a:rPr lang="fr-FR" altLang="fr-FR" sz="4000" dirty="0" smtClean="0"/>
              <a:t>très récemment</a:t>
            </a:r>
          </a:p>
        </p:txBody>
      </p:sp>
      <p:sp>
        <p:nvSpPr>
          <p:cNvPr id="36866" name="Line 3"/>
          <p:cNvSpPr>
            <a:spLocks noChangeShapeType="1"/>
          </p:cNvSpPr>
          <p:nvPr/>
        </p:nvSpPr>
        <p:spPr bwMode="auto">
          <a:xfrm>
            <a:off x="884238" y="5249863"/>
            <a:ext cx="114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867" name="Line 4"/>
          <p:cNvSpPr>
            <a:spLocks noChangeShapeType="1"/>
          </p:cNvSpPr>
          <p:nvPr/>
        </p:nvSpPr>
        <p:spPr bwMode="auto">
          <a:xfrm rot="-5400000">
            <a:off x="979488" y="5310188"/>
            <a:ext cx="114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868" name="Line 5"/>
          <p:cNvSpPr>
            <a:spLocks noChangeShapeType="1"/>
          </p:cNvSpPr>
          <p:nvPr/>
        </p:nvSpPr>
        <p:spPr bwMode="auto">
          <a:xfrm rot="-5400000">
            <a:off x="2097088" y="5310188"/>
            <a:ext cx="114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869" name="Line 6"/>
          <p:cNvSpPr>
            <a:spLocks noChangeShapeType="1"/>
          </p:cNvSpPr>
          <p:nvPr/>
        </p:nvSpPr>
        <p:spPr bwMode="auto">
          <a:xfrm rot="-5400000">
            <a:off x="3214688" y="5310188"/>
            <a:ext cx="114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870" name="Line 7"/>
          <p:cNvSpPr>
            <a:spLocks noChangeShapeType="1"/>
          </p:cNvSpPr>
          <p:nvPr/>
        </p:nvSpPr>
        <p:spPr bwMode="auto">
          <a:xfrm rot="-5400000">
            <a:off x="4332288" y="5310188"/>
            <a:ext cx="114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871" name="Line 8"/>
          <p:cNvSpPr>
            <a:spLocks noChangeShapeType="1"/>
          </p:cNvSpPr>
          <p:nvPr/>
        </p:nvSpPr>
        <p:spPr bwMode="auto">
          <a:xfrm rot="-5400000">
            <a:off x="5443538" y="5310188"/>
            <a:ext cx="114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872" name="Line 9"/>
          <p:cNvSpPr>
            <a:spLocks noChangeShapeType="1"/>
          </p:cNvSpPr>
          <p:nvPr/>
        </p:nvSpPr>
        <p:spPr bwMode="auto">
          <a:xfrm rot="-5400000">
            <a:off x="6561138" y="5310188"/>
            <a:ext cx="114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873" name="Line 10"/>
          <p:cNvSpPr>
            <a:spLocks noChangeShapeType="1"/>
          </p:cNvSpPr>
          <p:nvPr/>
        </p:nvSpPr>
        <p:spPr bwMode="auto">
          <a:xfrm rot="-5400000">
            <a:off x="7678738" y="5310188"/>
            <a:ext cx="114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874" name="Line 11"/>
          <p:cNvSpPr>
            <a:spLocks noChangeShapeType="1"/>
          </p:cNvSpPr>
          <p:nvPr/>
        </p:nvSpPr>
        <p:spPr bwMode="auto">
          <a:xfrm rot="-5400000">
            <a:off x="8237538" y="5310188"/>
            <a:ext cx="114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875" name="Text Box 12"/>
          <p:cNvSpPr txBox="1">
            <a:spLocks noChangeArrowheads="1"/>
          </p:cNvSpPr>
          <p:nvPr/>
        </p:nvSpPr>
        <p:spPr bwMode="auto">
          <a:xfrm>
            <a:off x="836613" y="5386388"/>
            <a:ext cx="3937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defTabSz="914400">
              <a:buFont typeface="Arial" charset="0"/>
              <a:buNone/>
            </a:pPr>
            <a:r>
              <a:rPr lang="en-US" altLang="fr-FR" sz="1600" b="1">
                <a:solidFill>
                  <a:schemeClr val="tx1"/>
                </a:solidFill>
                <a:latin typeface="Calibri" pitchFamily="34" charset="0"/>
              </a:rPr>
              <a:t>1880</a:t>
            </a:r>
            <a:endParaRPr lang="fr-FR" altLang="fr-FR" sz="1600" b="1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6876" name="Text Box 13"/>
          <p:cNvSpPr txBox="1">
            <a:spLocks noChangeArrowheads="1"/>
          </p:cNvSpPr>
          <p:nvPr/>
        </p:nvSpPr>
        <p:spPr bwMode="auto">
          <a:xfrm>
            <a:off x="1951038" y="5386388"/>
            <a:ext cx="3937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defTabSz="914400">
              <a:buFont typeface="Arial" charset="0"/>
              <a:buNone/>
            </a:pPr>
            <a:r>
              <a:rPr lang="en-US" altLang="fr-FR" sz="1600" b="1">
                <a:solidFill>
                  <a:schemeClr val="tx1"/>
                </a:solidFill>
                <a:latin typeface="Calibri" pitchFamily="34" charset="0"/>
              </a:rPr>
              <a:t>1900</a:t>
            </a:r>
            <a:endParaRPr lang="fr-FR" altLang="fr-FR" sz="1600" b="1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6877" name="Text Box 14"/>
          <p:cNvSpPr txBox="1">
            <a:spLocks noChangeArrowheads="1"/>
          </p:cNvSpPr>
          <p:nvPr/>
        </p:nvSpPr>
        <p:spPr bwMode="auto">
          <a:xfrm>
            <a:off x="3065463" y="5386388"/>
            <a:ext cx="3937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defTabSz="914400">
              <a:buFont typeface="Arial" charset="0"/>
              <a:buNone/>
            </a:pPr>
            <a:r>
              <a:rPr lang="en-US" altLang="fr-FR" sz="1600" b="1">
                <a:solidFill>
                  <a:schemeClr val="tx1"/>
                </a:solidFill>
                <a:latin typeface="Calibri" pitchFamily="34" charset="0"/>
              </a:rPr>
              <a:t>1920</a:t>
            </a:r>
            <a:endParaRPr lang="fr-FR" altLang="fr-FR" sz="1600" b="1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6878" name="Text Box 15"/>
          <p:cNvSpPr txBox="1">
            <a:spLocks noChangeArrowheads="1"/>
          </p:cNvSpPr>
          <p:nvPr/>
        </p:nvSpPr>
        <p:spPr bwMode="auto">
          <a:xfrm>
            <a:off x="4189413" y="5386388"/>
            <a:ext cx="3937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defTabSz="914400">
              <a:buFont typeface="Arial" charset="0"/>
              <a:buNone/>
            </a:pPr>
            <a:r>
              <a:rPr lang="en-US" altLang="fr-FR" sz="1600" b="1">
                <a:solidFill>
                  <a:schemeClr val="tx1"/>
                </a:solidFill>
                <a:latin typeface="Calibri" pitchFamily="34" charset="0"/>
              </a:rPr>
              <a:t>1940</a:t>
            </a:r>
            <a:endParaRPr lang="fr-FR" altLang="fr-FR" sz="1600" b="1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6879" name="Text Box 16"/>
          <p:cNvSpPr txBox="1">
            <a:spLocks noChangeArrowheads="1"/>
          </p:cNvSpPr>
          <p:nvPr/>
        </p:nvSpPr>
        <p:spPr bwMode="auto">
          <a:xfrm>
            <a:off x="5303838" y="5386388"/>
            <a:ext cx="3937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defTabSz="914400">
              <a:buFont typeface="Arial" charset="0"/>
              <a:buNone/>
            </a:pPr>
            <a:r>
              <a:rPr lang="en-US" altLang="fr-FR" sz="1600" b="1">
                <a:solidFill>
                  <a:schemeClr val="tx1"/>
                </a:solidFill>
                <a:latin typeface="Calibri" pitchFamily="34" charset="0"/>
              </a:rPr>
              <a:t>1960</a:t>
            </a:r>
            <a:endParaRPr lang="fr-FR" altLang="fr-FR" sz="1600" b="1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6880" name="Text Box 17"/>
          <p:cNvSpPr txBox="1">
            <a:spLocks noChangeArrowheads="1"/>
          </p:cNvSpPr>
          <p:nvPr/>
        </p:nvSpPr>
        <p:spPr bwMode="auto">
          <a:xfrm>
            <a:off x="6418263" y="5386388"/>
            <a:ext cx="3937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defTabSz="914400">
              <a:buFont typeface="Arial" charset="0"/>
              <a:buNone/>
            </a:pPr>
            <a:r>
              <a:rPr lang="en-US" altLang="fr-FR" sz="1600" b="1">
                <a:solidFill>
                  <a:schemeClr val="tx1"/>
                </a:solidFill>
                <a:latin typeface="Calibri" pitchFamily="34" charset="0"/>
              </a:rPr>
              <a:t>1980</a:t>
            </a:r>
            <a:endParaRPr lang="fr-FR" altLang="fr-FR" sz="1600" b="1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6881" name="Text Box 18"/>
          <p:cNvSpPr txBox="1">
            <a:spLocks noChangeArrowheads="1"/>
          </p:cNvSpPr>
          <p:nvPr/>
        </p:nvSpPr>
        <p:spPr bwMode="auto">
          <a:xfrm>
            <a:off x="7532688" y="5386388"/>
            <a:ext cx="3937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defTabSz="914400">
              <a:buFont typeface="Arial" charset="0"/>
              <a:buNone/>
            </a:pPr>
            <a:r>
              <a:rPr lang="en-US" altLang="fr-FR" sz="1600" b="1">
                <a:solidFill>
                  <a:schemeClr val="tx1"/>
                </a:solidFill>
                <a:latin typeface="Calibri" pitchFamily="34" charset="0"/>
              </a:rPr>
              <a:t>2000</a:t>
            </a:r>
            <a:endParaRPr lang="fr-FR" altLang="fr-FR" sz="1600" b="1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6882" name="Text Box 19"/>
          <p:cNvSpPr txBox="1">
            <a:spLocks noChangeArrowheads="1"/>
          </p:cNvSpPr>
          <p:nvPr/>
        </p:nvSpPr>
        <p:spPr bwMode="auto">
          <a:xfrm>
            <a:off x="8104188" y="5386388"/>
            <a:ext cx="3937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defTabSz="914400">
              <a:buFont typeface="Arial" charset="0"/>
              <a:buNone/>
            </a:pPr>
            <a:r>
              <a:rPr lang="en-US" altLang="fr-FR" sz="1600" b="1">
                <a:solidFill>
                  <a:schemeClr val="tx1"/>
                </a:solidFill>
                <a:latin typeface="Calibri" pitchFamily="34" charset="0"/>
              </a:rPr>
              <a:t>2010</a:t>
            </a:r>
            <a:endParaRPr lang="fr-FR" altLang="fr-FR" sz="1600" b="1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6883" name="Text Box 20"/>
          <p:cNvSpPr txBox="1">
            <a:spLocks noChangeArrowheads="1"/>
          </p:cNvSpPr>
          <p:nvPr/>
        </p:nvSpPr>
        <p:spPr bwMode="auto">
          <a:xfrm>
            <a:off x="830263" y="5095875"/>
            <a:ext cx="84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algn="r" defTabSz="914400">
              <a:buFont typeface="Arial" charset="0"/>
              <a:buNone/>
            </a:pPr>
            <a:r>
              <a:rPr lang="en-US" altLang="fr-FR" sz="1400" b="1">
                <a:solidFill>
                  <a:schemeClr val="tx1"/>
                </a:solidFill>
                <a:latin typeface="Calibri" pitchFamily="34" charset="0"/>
              </a:rPr>
              <a:t>0</a:t>
            </a:r>
            <a:endParaRPr lang="fr-FR" altLang="fr-FR" sz="1400" b="1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6884" name="Text Box 21"/>
          <p:cNvSpPr txBox="1">
            <a:spLocks noChangeArrowheads="1"/>
          </p:cNvSpPr>
          <p:nvPr/>
        </p:nvSpPr>
        <p:spPr bwMode="auto">
          <a:xfrm>
            <a:off x="319088" y="4665663"/>
            <a:ext cx="54768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algn="r" defTabSz="914400">
              <a:buFont typeface="Arial" charset="0"/>
              <a:buNone/>
            </a:pPr>
            <a:r>
              <a:rPr lang="en-US" altLang="fr-FR" sz="1400" b="1">
                <a:solidFill>
                  <a:schemeClr val="tx1"/>
                </a:solidFill>
                <a:latin typeface="Calibri" pitchFamily="34" charset="0"/>
              </a:rPr>
              <a:t>500 000</a:t>
            </a:r>
            <a:endParaRPr lang="fr-FR" altLang="fr-FR" sz="1400" b="1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6885" name="Text Box 22"/>
          <p:cNvSpPr txBox="1">
            <a:spLocks noChangeArrowheads="1"/>
          </p:cNvSpPr>
          <p:nvPr/>
        </p:nvSpPr>
        <p:spPr bwMode="auto">
          <a:xfrm>
            <a:off x="180975" y="4130675"/>
            <a:ext cx="6746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algn="r" defTabSz="914400">
              <a:buFont typeface="Arial" charset="0"/>
              <a:buNone/>
            </a:pPr>
            <a:r>
              <a:rPr lang="en-US" altLang="fr-FR" sz="1400" b="1">
                <a:solidFill>
                  <a:schemeClr val="tx1"/>
                </a:solidFill>
                <a:latin typeface="Calibri" pitchFamily="34" charset="0"/>
              </a:rPr>
              <a:t>1 000 000</a:t>
            </a:r>
            <a:endParaRPr lang="fr-FR" altLang="fr-FR" sz="1400" b="1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6886" name="Text Box 23"/>
          <p:cNvSpPr txBox="1">
            <a:spLocks noChangeArrowheads="1"/>
          </p:cNvSpPr>
          <p:nvPr/>
        </p:nvSpPr>
        <p:spPr bwMode="auto">
          <a:xfrm>
            <a:off x="180975" y="3648075"/>
            <a:ext cx="6746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algn="r" defTabSz="914400">
              <a:buFont typeface="Arial" charset="0"/>
              <a:buNone/>
            </a:pPr>
            <a:r>
              <a:rPr lang="en-US" altLang="fr-FR" sz="1400" b="1">
                <a:solidFill>
                  <a:schemeClr val="tx1"/>
                </a:solidFill>
                <a:latin typeface="Calibri" pitchFamily="34" charset="0"/>
              </a:rPr>
              <a:t>1 500 000</a:t>
            </a:r>
            <a:endParaRPr lang="fr-FR" altLang="fr-FR" sz="1400" b="1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6887" name="Text Box 24"/>
          <p:cNvSpPr txBox="1">
            <a:spLocks noChangeArrowheads="1"/>
          </p:cNvSpPr>
          <p:nvPr/>
        </p:nvSpPr>
        <p:spPr bwMode="auto">
          <a:xfrm>
            <a:off x="180975" y="3165475"/>
            <a:ext cx="6746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algn="r" defTabSz="914400">
              <a:buFont typeface="Arial" charset="0"/>
              <a:buNone/>
            </a:pPr>
            <a:r>
              <a:rPr lang="en-US" altLang="fr-FR" sz="1400" b="1">
                <a:solidFill>
                  <a:schemeClr val="tx1"/>
                </a:solidFill>
                <a:latin typeface="Calibri" pitchFamily="34" charset="0"/>
              </a:rPr>
              <a:t>2 000 000</a:t>
            </a:r>
            <a:endParaRPr lang="fr-FR" altLang="fr-FR" sz="1400" b="1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6888" name="Text Box 25"/>
          <p:cNvSpPr txBox="1">
            <a:spLocks noChangeArrowheads="1"/>
          </p:cNvSpPr>
          <p:nvPr/>
        </p:nvSpPr>
        <p:spPr bwMode="auto">
          <a:xfrm>
            <a:off x="180975" y="2682875"/>
            <a:ext cx="6746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algn="r" defTabSz="914400">
              <a:buFont typeface="Arial" charset="0"/>
              <a:buNone/>
            </a:pPr>
            <a:r>
              <a:rPr lang="en-US" altLang="fr-FR" sz="1400" b="1">
                <a:solidFill>
                  <a:schemeClr val="tx1"/>
                </a:solidFill>
                <a:latin typeface="Calibri" pitchFamily="34" charset="0"/>
              </a:rPr>
              <a:t>2 500 000</a:t>
            </a:r>
            <a:endParaRPr lang="fr-FR" altLang="fr-FR" sz="1400" b="1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6889" name="Text Box 26"/>
          <p:cNvSpPr txBox="1">
            <a:spLocks noChangeArrowheads="1"/>
          </p:cNvSpPr>
          <p:nvPr/>
        </p:nvSpPr>
        <p:spPr bwMode="auto">
          <a:xfrm>
            <a:off x="180975" y="2201863"/>
            <a:ext cx="67468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algn="r" defTabSz="914400">
              <a:buFont typeface="Arial" charset="0"/>
              <a:buNone/>
            </a:pPr>
            <a:r>
              <a:rPr lang="en-US" altLang="fr-FR" sz="1400" b="1">
                <a:solidFill>
                  <a:schemeClr val="tx1"/>
                </a:solidFill>
                <a:latin typeface="Calibri" pitchFamily="34" charset="0"/>
              </a:rPr>
              <a:t>3 000 000</a:t>
            </a:r>
            <a:endParaRPr lang="fr-FR" altLang="fr-FR" sz="1400" b="1">
              <a:solidFill>
                <a:schemeClr val="tx1"/>
              </a:solidFill>
              <a:latin typeface="Calibri" pitchFamily="34" charset="0"/>
            </a:endParaRPr>
          </a:p>
        </p:txBody>
      </p:sp>
      <p:grpSp>
        <p:nvGrpSpPr>
          <p:cNvPr id="109595" name="Group 27"/>
          <p:cNvGrpSpPr>
            <a:grpSpLocks/>
          </p:cNvGrpSpPr>
          <p:nvPr/>
        </p:nvGrpSpPr>
        <p:grpSpPr bwMode="auto">
          <a:xfrm>
            <a:off x="984250" y="2433638"/>
            <a:ext cx="7286625" cy="2814637"/>
            <a:chOff x="620" y="1533"/>
            <a:chExt cx="4590" cy="1773"/>
          </a:xfrm>
        </p:grpSpPr>
        <p:sp>
          <p:nvSpPr>
            <p:cNvPr id="36917" name="Freeform 28"/>
            <p:cNvSpPr>
              <a:spLocks/>
            </p:cNvSpPr>
            <p:nvPr/>
          </p:nvSpPr>
          <p:spPr bwMode="auto">
            <a:xfrm>
              <a:off x="620" y="1534"/>
              <a:ext cx="4586" cy="1772"/>
            </a:xfrm>
            <a:custGeom>
              <a:avLst/>
              <a:gdLst>
                <a:gd name="T0" fmla="*/ 0 w 4586"/>
                <a:gd name="T1" fmla="*/ 1761 h 1772"/>
                <a:gd name="T2" fmla="*/ 6 w 4586"/>
                <a:gd name="T3" fmla="*/ 1628 h 1772"/>
                <a:gd name="T4" fmla="*/ 504 w 4586"/>
                <a:gd name="T5" fmla="*/ 1628 h 1772"/>
                <a:gd name="T6" fmla="*/ 548 w 4586"/>
                <a:gd name="T7" fmla="*/ 1490 h 1772"/>
                <a:gd name="T8" fmla="*/ 681 w 4586"/>
                <a:gd name="T9" fmla="*/ 1490 h 1772"/>
                <a:gd name="T10" fmla="*/ 720 w 4586"/>
                <a:gd name="T11" fmla="*/ 1573 h 1772"/>
                <a:gd name="T12" fmla="*/ 858 w 4586"/>
                <a:gd name="T13" fmla="*/ 1568 h 1772"/>
                <a:gd name="T14" fmla="*/ 897 w 4586"/>
                <a:gd name="T15" fmla="*/ 1640 h 1772"/>
                <a:gd name="T16" fmla="*/ 1002 w 4586"/>
                <a:gd name="T17" fmla="*/ 1634 h 1772"/>
                <a:gd name="T18" fmla="*/ 1041 w 4586"/>
                <a:gd name="T19" fmla="*/ 1551 h 1772"/>
                <a:gd name="T20" fmla="*/ 1146 w 4586"/>
                <a:gd name="T21" fmla="*/ 1484 h 1772"/>
                <a:gd name="T22" fmla="*/ 1185 w 4586"/>
                <a:gd name="T23" fmla="*/ 1529 h 1772"/>
                <a:gd name="T24" fmla="*/ 1540 w 4586"/>
                <a:gd name="T25" fmla="*/ 1512 h 1772"/>
                <a:gd name="T26" fmla="*/ 1601 w 4586"/>
                <a:gd name="T27" fmla="*/ 1462 h 1772"/>
                <a:gd name="T28" fmla="*/ 1650 w 4586"/>
                <a:gd name="T29" fmla="*/ 1468 h 1772"/>
                <a:gd name="T30" fmla="*/ 1689 w 4586"/>
                <a:gd name="T31" fmla="*/ 1401 h 1772"/>
                <a:gd name="T32" fmla="*/ 1734 w 4586"/>
                <a:gd name="T33" fmla="*/ 1418 h 1772"/>
                <a:gd name="T34" fmla="*/ 1789 w 4586"/>
                <a:gd name="T35" fmla="*/ 1335 h 1772"/>
                <a:gd name="T36" fmla="*/ 1833 w 4586"/>
                <a:gd name="T37" fmla="*/ 1346 h 1772"/>
                <a:gd name="T38" fmla="*/ 1855 w 4586"/>
                <a:gd name="T39" fmla="*/ 1213 h 1772"/>
                <a:gd name="T40" fmla="*/ 2033 w 4586"/>
                <a:gd name="T41" fmla="*/ 1219 h 1772"/>
                <a:gd name="T42" fmla="*/ 2055 w 4586"/>
                <a:gd name="T43" fmla="*/ 1185 h 1772"/>
                <a:gd name="T44" fmla="*/ 2099 w 4586"/>
                <a:gd name="T45" fmla="*/ 1219 h 1772"/>
                <a:gd name="T46" fmla="*/ 2138 w 4586"/>
                <a:gd name="T47" fmla="*/ 1385 h 1772"/>
                <a:gd name="T48" fmla="*/ 2160 w 4586"/>
                <a:gd name="T49" fmla="*/ 1302 h 1772"/>
                <a:gd name="T50" fmla="*/ 2271 w 4586"/>
                <a:gd name="T51" fmla="*/ 1329 h 1772"/>
                <a:gd name="T52" fmla="*/ 2298 w 4586"/>
                <a:gd name="T53" fmla="*/ 1152 h 1772"/>
                <a:gd name="T54" fmla="*/ 2382 w 4586"/>
                <a:gd name="T55" fmla="*/ 1147 h 1772"/>
                <a:gd name="T56" fmla="*/ 2420 w 4586"/>
                <a:gd name="T57" fmla="*/ 997 h 1772"/>
                <a:gd name="T58" fmla="*/ 2454 w 4586"/>
                <a:gd name="T59" fmla="*/ 997 h 1772"/>
                <a:gd name="T60" fmla="*/ 2481 w 4586"/>
                <a:gd name="T61" fmla="*/ 1185 h 1772"/>
                <a:gd name="T62" fmla="*/ 2664 w 4586"/>
                <a:gd name="T63" fmla="*/ 1119 h 1772"/>
                <a:gd name="T64" fmla="*/ 2930 w 4586"/>
                <a:gd name="T65" fmla="*/ 942 h 1772"/>
                <a:gd name="T66" fmla="*/ 3129 w 4586"/>
                <a:gd name="T67" fmla="*/ 609 h 1772"/>
                <a:gd name="T68" fmla="*/ 3240 w 4586"/>
                <a:gd name="T69" fmla="*/ 532 h 1772"/>
                <a:gd name="T70" fmla="*/ 3401 w 4586"/>
                <a:gd name="T71" fmla="*/ 294 h 1772"/>
                <a:gd name="T72" fmla="*/ 3445 w 4586"/>
                <a:gd name="T73" fmla="*/ 294 h 1772"/>
                <a:gd name="T74" fmla="*/ 3484 w 4586"/>
                <a:gd name="T75" fmla="*/ 194 h 1772"/>
                <a:gd name="T76" fmla="*/ 3589 w 4586"/>
                <a:gd name="T77" fmla="*/ 61 h 1772"/>
                <a:gd name="T78" fmla="*/ 3666 w 4586"/>
                <a:gd name="T79" fmla="*/ 72 h 1772"/>
                <a:gd name="T80" fmla="*/ 3744 w 4586"/>
                <a:gd name="T81" fmla="*/ 0 h 1772"/>
                <a:gd name="T82" fmla="*/ 3916 w 4586"/>
                <a:gd name="T83" fmla="*/ 33 h 1772"/>
                <a:gd name="T84" fmla="*/ 4586 w 4586"/>
                <a:gd name="T85" fmla="*/ 50 h 1772"/>
                <a:gd name="T86" fmla="*/ 4586 w 4586"/>
                <a:gd name="T87" fmla="*/ 1772 h 1772"/>
                <a:gd name="T88" fmla="*/ 0 w 4586"/>
                <a:gd name="T89" fmla="*/ 1761 h 177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586"/>
                <a:gd name="T136" fmla="*/ 0 h 1772"/>
                <a:gd name="T137" fmla="*/ 4586 w 4586"/>
                <a:gd name="T138" fmla="*/ 1772 h 177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586" h="1772">
                  <a:moveTo>
                    <a:pt x="0" y="1761"/>
                  </a:moveTo>
                  <a:lnTo>
                    <a:pt x="6" y="1628"/>
                  </a:lnTo>
                  <a:lnTo>
                    <a:pt x="504" y="1628"/>
                  </a:lnTo>
                  <a:lnTo>
                    <a:pt x="548" y="1490"/>
                  </a:lnTo>
                  <a:lnTo>
                    <a:pt x="681" y="1490"/>
                  </a:lnTo>
                  <a:lnTo>
                    <a:pt x="720" y="1573"/>
                  </a:lnTo>
                  <a:lnTo>
                    <a:pt x="858" y="1568"/>
                  </a:lnTo>
                  <a:lnTo>
                    <a:pt x="897" y="1640"/>
                  </a:lnTo>
                  <a:lnTo>
                    <a:pt x="1002" y="1634"/>
                  </a:lnTo>
                  <a:lnTo>
                    <a:pt x="1041" y="1551"/>
                  </a:lnTo>
                  <a:lnTo>
                    <a:pt x="1146" y="1484"/>
                  </a:lnTo>
                  <a:lnTo>
                    <a:pt x="1185" y="1529"/>
                  </a:lnTo>
                  <a:lnTo>
                    <a:pt x="1540" y="1512"/>
                  </a:lnTo>
                  <a:lnTo>
                    <a:pt x="1601" y="1462"/>
                  </a:lnTo>
                  <a:lnTo>
                    <a:pt x="1650" y="1468"/>
                  </a:lnTo>
                  <a:lnTo>
                    <a:pt x="1689" y="1401"/>
                  </a:lnTo>
                  <a:lnTo>
                    <a:pt x="1734" y="1418"/>
                  </a:lnTo>
                  <a:lnTo>
                    <a:pt x="1789" y="1335"/>
                  </a:lnTo>
                  <a:lnTo>
                    <a:pt x="1833" y="1346"/>
                  </a:lnTo>
                  <a:lnTo>
                    <a:pt x="1855" y="1213"/>
                  </a:lnTo>
                  <a:lnTo>
                    <a:pt x="2033" y="1219"/>
                  </a:lnTo>
                  <a:lnTo>
                    <a:pt x="2055" y="1185"/>
                  </a:lnTo>
                  <a:lnTo>
                    <a:pt x="2099" y="1219"/>
                  </a:lnTo>
                  <a:lnTo>
                    <a:pt x="2138" y="1385"/>
                  </a:lnTo>
                  <a:lnTo>
                    <a:pt x="2160" y="1302"/>
                  </a:lnTo>
                  <a:lnTo>
                    <a:pt x="2271" y="1329"/>
                  </a:lnTo>
                  <a:lnTo>
                    <a:pt x="2298" y="1152"/>
                  </a:lnTo>
                  <a:lnTo>
                    <a:pt x="2382" y="1147"/>
                  </a:lnTo>
                  <a:lnTo>
                    <a:pt x="2420" y="997"/>
                  </a:lnTo>
                  <a:lnTo>
                    <a:pt x="2454" y="997"/>
                  </a:lnTo>
                  <a:lnTo>
                    <a:pt x="2481" y="1185"/>
                  </a:lnTo>
                  <a:lnTo>
                    <a:pt x="2664" y="1119"/>
                  </a:lnTo>
                  <a:lnTo>
                    <a:pt x="2930" y="942"/>
                  </a:lnTo>
                  <a:lnTo>
                    <a:pt x="3129" y="609"/>
                  </a:lnTo>
                  <a:lnTo>
                    <a:pt x="3240" y="532"/>
                  </a:lnTo>
                  <a:lnTo>
                    <a:pt x="3401" y="294"/>
                  </a:lnTo>
                  <a:lnTo>
                    <a:pt x="3445" y="294"/>
                  </a:lnTo>
                  <a:lnTo>
                    <a:pt x="3484" y="194"/>
                  </a:lnTo>
                  <a:lnTo>
                    <a:pt x="3589" y="61"/>
                  </a:lnTo>
                  <a:lnTo>
                    <a:pt x="3666" y="72"/>
                  </a:lnTo>
                  <a:lnTo>
                    <a:pt x="3744" y="0"/>
                  </a:lnTo>
                  <a:lnTo>
                    <a:pt x="3916" y="33"/>
                  </a:lnTo>
                  <a:lnTo>
                    <a:pt x="4586" y="50"/>
                  </a:lnTo>
                  <a:lnTo>
                    <a:pt x="4586" y="1772"/>
                  </a:lnTo>
                  <a:lnTo>
                    <a:pt x="0" y="1761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918" name="Freeform 29"/>
            <p:cNvSpPr>
              <a:spLocks/>
            </p:cNvSpPr>
            <p:nvPr/>
          </p:nvSpPr>
          <p:spPr bwMode="auto">
            <a:xfrm>
              <a:off x="626" y="1533"/>
              <a:ext cx="4584" cy="1641"/>
            </a:xfrm>
            <a:custGeom>
              <a:avLst/>
              <a:gdLst>
                <a:gd name="T0" fmla="*/ 0 w 4584"/>
                <a:gd name="T1" fmla="*/ 1632 h 1641"/>
                <a:gd name="T2" fmla="*/ 501 w 4584"/>
                <a:gd name="T3" fmla="*/ 1632 h 1641"/>
                <a:gd name="T4" fmla="*/ 540 w 4584"/>
                <a:gd name="T5" fmla="*/ 1488 h 1641"/>
                <a:gd name="T6" fmla="*/ 678 w 4584"/>
                <a:gd name="T7" fmla="*/ 1482 h 1641"/>
                <a:gd name="T8" fmla="*/ 714 w 4584"/>
                <a:gd name="T9" fmla="*/ 1572 h 1641"/>
                <a:gd name="T10" fmla="*/ 861 w 4584"/>
                <a:gd name="T11" fmla="*/ 1572 h 1641"/>
                <a:gd name="T12" fmla="*/ 882 w 4584"/>
                <a:gd name="T13" fmla="*/ 1641 h 1641"/>
                <a:gd name="T14" fmla="*/ 993 w 4584"/>
                <a:gd name="T15" fmla="*/ 1632 h 1641"/>
                <a:gd name="T16" fmla="*/ 1038 w 4584"/>
                <a:gd name="T17" fmla="*/ 1554 h 1641"/>
                <a:gd name="T18" fmla="*/ 1143 w 4584"/>
                <a:gd name="T19" fmla="*/ 1488 h 1641"/>
                <a:gd name="T20" fmla="*/ 1182 w 4584"/>
                <a:gd name="T21" fmla="*/ 1527 h 1641"/>
                <a:gd name="T22" fmla="*/ 1539 w 4584"/>
                <a:gd name="T23" fmla="*/ 1518 h 1641"/>
                <a:gd name="T24" fmla="*/ 1578 w 4584"/>
                <a:gd name="T25" fmla="*/ 1464 h 1641"/>
                <a:gd name="T26" fmla="*/ 1644 w 4584"/>
                <a:gd name="T27" fmla="*/ 1470 h 1641"/>
                <a:gd name="T28" fmla="*/ 1680 w 4584"/>
                <a:gd name="T29" fmla="*/ 1401 h 1641"/>
                <a:gd name="T30" fmla="*/ 1737 w 4584"/>
                <a:gd name="T31" fmla="*/ 1416 h 1641"/>
                <a:gd name="T32" fmla="*/ 1779 w 4584"/>
                <a:gd name="T33" fmla="*/ 1341 h 1641"/>
                <a:gd name="T34" fmla="*/ 1821 w 4584"/>
                <a:gd name="T35" fmla="*/ 1350 h 1641"/>
                <a:gd name="T36" fmla="*/ 1851 w 4584"/>
                <a:gd name="T37" fmla="*/ 1218 h 1641"/>
                <a:gd name="T38" fmla="*/ 2028 w 4584"/>
                <a:gd name="T39" fmla="*/ 1221 h 1641"/>
                <a:gd name="T40" fmla="*/ 2055 w 4584"/>
                <a:gd name="T41" fmla="*/ 1194 h 1641"/>
                <a:gd name="T42" fmla="*/ 2094 w 4584"/>
                <a:gd name="T43" fmla="*/ 1230 h 1641"/>
                <a:gd name="T44" fmla="*/ 2127 w 4584"/>
                <a:gd name="T45" fmla="*/ 1386 h 1641"/>
                <a:gd name="T46" fmla="*/ 2166 w 4584"/>
                <a:gd name="T47" fmla="*/ 1311 h 1641"/>
                <a:gd name="T48" fmla="*/ 2274 w 4584"/>
                <a:gd name="T49" fmla="*/ 1329 h 1641"/>
                <a:gd name="T50" fmla="*/ 2298 w 4584"/>
                <a:gd name="T51" fmla="*/ 1158 h 1641"/>
                <a:gd name="T52" fmla="*/ 2388 w 4584"/>
                <a:gd name="T53" fmla="*/ 1146 h 1641"/>
                <a:gd name="T54" fmla="*/ 2412 w 4584"/>
                <a:gd name="T55" fmla="*/ 1002 h 1641"/>
                <a:gd name="T56" fmla="*/ 2445 w 4584"/>
                <a:gd name="T57" fmla="*/ 1008 h 1641"/>
                <a:gd name="T58" fmla="*/ 2478 w 4584"/>
                <a:gd name="T59" fmla="*/ 1185 h 1641"/>
                <a:gd name="T60" fmla="*/ 2670 w 4584"/>
                <a:gd name="T61" fmla="*/ 1116 h 1641"/>
                <a:gd name="T62" fmla="*/ 2928 w 4584"/>
                <a:gd name="T63" fmla="*/ 936 h 1641"/>
                <a:gd name="T64" fmla="*/ 3132 w 4584"/>
                <a:gd name="T65" fmla="*/ 615 h 1641"/>
                <a:gd name="T66" fmla="*/ 3234 w 4584"/>
                <a:gd name="T67" fmla="*/ 534 h 1641"/>
                <a:gd name="T68" fmla="*/ 3405 w 4584"/>
                <a:gd name="T69" fmla="*/ 297 h 1641"/>
                <a:gd name="T70" fmla="*/ 3438 w 4584"/>
                <a:gd name="T71" fmla="*/ 297 h 1641"/>
                <a:gd name="T72" fmla="*/ 3471 w 4584"/>
                <a:gd name="T73" fmla="*/ 204 h 1641"/>
                <a:gd name="T74" fmla="*/ 3582 w 4584"/>
                <a:gd name="T75" fmla="*/ 66 h 1641"/>
                <a:gd name="T76" fmla="*/ 3657 w 4584"/>
                <a:gd name="T77" fmla="*/ 75 h 1641"/>
                <a:gd name="T78" fmla="*/ 3741 w 4584"/>
                <a:gd name="T79" fmla="*/ 0 h 1641"/>
                <a:gd name="T80" fmla="*/ 3918 w 4584"/>
                <a:gd name="T81" fmla="*/ 36 h 1641"/>
                <a:gd name="T82" fmla="*/ 4584 w 4584"/>
                <a:gd name="T83" fmla="*/ 57 h 164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84"/>
                <a:gd name="T127" fmla="*/ 0 h 1641"/>
                <a:gd name="T128" fmla="*/ 4584 w 4584"/>
                <a:gd name="T129" fmla="*/ 1641 h 164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84" h="1641">
                  <a:moveTo>
                    <a:pt x="0" y="1632"/>
                  </a:moveTo>
                  <a:lnTo>
                    <a:pt x="501" y="1632"/>
                  </a:lnTo>
                  <a:lnTo>
                    <a:pt x="540" y="1488"/>
                  </a:lnTo>
                  <a:lnTo>
                    <a:pt x="678" y="1482"/>
                  </a:lnTo>
                  <a:lnTo>
                    <a:pt x="714" y="1572"/>
                  </a:lnTo>
                  <a:lnTo>
                    <a:pt x="861" y="1572"/>
                  </a:lnTo>
                  <a:lnTo>
                    <a:pt x="882" y="1641"/>
                  </a:lnTo>
                  <a:lnTo>
                    <a:pt x="993" y="1632"/>
                  </a:lnTo>
                  <a:lnTo>
                    <a:pt x="1038" y="1554"/>
                  </a:lnTo>
                  <a:lnTo>
                    <a:pt x="1143" y="1488"/>
                  </a:lnTo>
                  <a:lnTo>
                    <a:pt x="1182" y="1527"/>
                  </a:lnTo>
                  <a:lnTo>
                    <a:pt x="1539" y="1518"/>
                  </a:lnTo>
                  <a:lnTo>
                    <a:pt x="1578" y="1464"/>
                  </a:lnTo>
                  <a:lnTo>
                    <a:pt x="1644" y="1470"/>
                  </a:lnTo>
                  <a:lnTo>
                    <a:pt x="1680" y="1401"/>
                  </a:lnTo>
                  <a:lnTo>
                    <a:pt x="1737" y="1416"/>
                  </a:lnTo>
                  <a:lnTo>
                    <a:pt x="1779" y="1341"/>
                  </a:lnTo>
                  <a:lnTo>
                    <a:pt x="1821" y="1350"/>
                  </a:lnTo>
                  <a:lnTo>
                    <a:pt x="1851" y="1218"/>
                  </a:lnTo>
                  <a:lnTo>
                    <a:pt x="2028" y="1221"/>
                  </a:lnTo>
                  <a:lnTo>
                    <a:pt x="2055" y="1194"/>
                  </a:lnTo>
                  <a:lnTo>
                    <a:pt x="2094" y="1230"/>
                  </a:lnTo>
                  <a:lnTo>
                    <a:pt x="2127" y="1386"/>
                  </a:lnTo>
                  <a:lnTo>
                    <a:pt x="2166" y="1311"/>
                  </a:lnTo>
                  <a:lnTo>
                    <a:pt x="2274" y="1329"/>
                  </a:lnTo>
                  <a:lnTo>
                    <a:pt x="2298" y="1158"/>
                  </a:lnTo>
                  <a:lnTo>
                    <a:pt x="2388" y="1146"/>
                  </a:lnTo>
                  <a:lnTo>
                    <a:pt x="2412" y="1002"/>
                  </a:lnTo>
                  <a:lnTo>
                    <a:pt x="2445" y="1008"/>
                  </a:lnTo>
                  <a:lnTo>
                    <a:pt x="2478" y="1185"/>
                  </a:lnTo>
                  <a:lnTo>
                    <a:pt x="2670" y="1116"/>
                  </a:lnTo>
                  <a:lnTo>
                    <a:pt x="2928" y="936"/>
                  </a:lnTo>
                  <a:lnTo>
                    <a:pt x="3132" y="615"/>
                  </a:lnTo>
                  <a:lnTo>
                    <a:pt x="3234" y="534"/>
                  </a:lnTo>
                  <a:lnTo>
                    <a:pt x="3405" y="297"/>
                  </a:lnTo>
                  <a:lnTo>
                    <a:pt x="3438" y="297"/>
                  </a:lnTo>
                  <a:lnTo>
                    <a:pt x="3471" y="204"/>
                  </a:lnTo>
                  <a:lnTo>
                    <a:pt x="3582" y="66"/>
                  </a:lnTo>
                  <a:lnTo>
                    <a:pt x="3657" y="75"/>
                  </a:lnTo>
                  <a:lnTo>
                    <a:pt x="3741" y="0"/>
                  </a:lnTo>
                  <a:lnTo>
                    <a:pt x="3918" y="36"/>
                  </a:lnTo>
                  <a:lnTo>
                    <a:pt x="4584" y="57"/>
                  </a:lnTo>
                </a:path>
              </a:pathLst>
            </a:custGeom>
            <a:noFill/>
            <a:ln w="38100" cmpd="sng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09598" name="Group 30"/>
          <p:cNvGrpSpPr>
            <a:grpSpLocks/>
          </p:cNvGrpSpPr>
          <p:nvPr/>
        </p:nvGrpSpPr>
        <p:grpSpPr bwMode="auto">
          <a:xfrm>
            <a:off x="993775" y="2189163"/>
            <a:ext cx="7845425" cy="3059112"/>
            <a:chOff x="626" y="1379"/>
            <a:chExt cx="4942" cy="1927"/>
          </a:xfrm>
        </p:grpSpPr>
        <p:sp>
          <p:nvSpPr>
            <p:cNvPr id="36905" name="Freeform 31"/>
            <p:cNvSpPr>
              <a:spLocks/>
            </p:cNvSpPr>
            <p:nvPr/>
          </p:nvSpPr>
          <p:spPr bwMode="auto">
            <a:xfrm>
              <a:off x="626" y="1379"/>
              <a:ext cx="4580" cy="1927"/>
            </a:xfrm>
            <a:custGeom>
              <a:avLst/>
              <a:gdLst>
                <a:gd name="T0" fmla="*/ 0 w 4580"/>
                <a:gd name="T1" fmla="*/ 1916 h 1927"/>
                <a:gd name="T2" fmla="*/ 692 w 4580"/>
                <a:gd name="T3" fmla="*/ 1900 h 1927"/>
                <a:gd name="T4" fmla="*/ 731 w 4580"/>
                <a:gd name="T5" fmla="*/ 1867 h 1927"/>
                <a:gd name="T6" fmla="*/ 1024 w 4580"/>
                <a:gd name="T7" fmla="*/ 1867 h 1927"/>
                <a:gd name="T8" fmla="*/ 1041 w 4580"/>
                <a:gd name="T9" fmla="*/ 1817 h 1927"/>
                <a:gd name="T10" fmla="*/ 2160 w 4580"/>
                <a:gd name="T11" fmla="*/ 1817 h 1927"/>
                <a:gd name="T12" fmla="*/ 2160 w 4580"/>
                <a:gd name="T13" fmla="*/ 1772 h 1927"/>
                <a:gd name="T14" fmla="*/ 3035 w 4580"/>
                <a:gd name="T15" fmla="*/ 1772 h 1927"/>
                <a:gd name="T16" fmla="*/ 3035 w 4580"/>
                <a:gd name="T17" fmla="*/ 1579 h 1927"/>
                <a:gd name="T18" fmla="*/ 3240 w 4580"/>
                <a:gd name="T19" fmla="*/ 1579 h 1927"/>
                <a:gd name="T20" fmla="*/ 3240 w 4580"/>
                <a:gd name="T21" fmla="*/ 1014 h 1927"/>
                <a:gd name="T22" fmla="*/ 3450 w 4580"/>
                <a:gd name="T23" fmla="*/ 1014 h 1927"/>
                <a:gd name="T24" fmla="*/ 3450 w 4580"/>
                <a:gd name="T25" fmla="*/ 654 h 1927"/>
                <a:gd name="T26" fmla="*/ 3622 w 4580"/>
                <a:gd name="T27" fmla="*/ 654 h 1927"/>
                <a:gd name="T28" fmla="*/ 3633 w 4580"/>
                <a:gd name="T29" fmla="*/ 609 h 1927"/>
                <a:gd name="T30" fmla="*/ 3782 w 4580"/>
                <a:gd name="T31" fmla="*/ 609 h 1927"/>
                <a:gd name="T32" fmla="*/ 3782 w 4580"/>
                <a:gd name="T33" fmla="*/ 526 h 1927"/>
                <a:gd name="T34" fmla="*/ 3943 w 4580"/>
                <a:gd name="T35" fmla="*/ 526 h 1927"/>
                <a:gd name="T36" fmla="*/ 3943 w 4580"/>
                <a:gd name="T37" fmla="*/ 421 h 1927"/>
                <a:gd name="T38" fmla="*/ 4159 w 4580"/>
                <a:gd name="T39" fmla="*/ 415 h 1927"/>
                <a:gd name="T40" fmla="*/ 4159 w 4580"/>
                <a:gd name="T41" fmla="*/ 310 h 1927"/>
                <a:gd name="T42" fmla="*/ 4364 w 4580"/>
                <a:gd name="T43" fmla="*/ 310 h 1927"/>
                <a:gd name="T44" fmla="*/ 4358 w 4580"/>
                <a:gd name="T45" fmla="*/ 94 h 1927"/>
                <a:gd name="T46" fmla="*/ 4414 w 4580"/>
                <a:gd name="T47" fmla="*/ 94 h 1927"/>
                <a:gd name="T48" fmla="*/ 4414 w 4580"/>
                <a:gd name="T49" fmla="*/ 0 h 1927"/>
                <a:gd name="T50" fmla="*/ 4580 w 4580"/>
                <a:gd name="T51" fmla="*/ 0 h 1927"/>
                <a:gd name="T52" fmla="*/ 4580 w 4580"/>
                <a:gd name="T53" fmla="*/ 1927 h 1927"/>
                <a:gd name="T54" fmla="*/ 0 w 4580"/>
                <a:gd name="T55" fmla="*/ 1916 h 192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580"/>
                <a:gd name="T85" fmla="*/ 0 h 1927"/>
                <a:gd name="T86" fmla="*/ 4580 w 4580"/>
                <a:gd name="T87" fmla="*/ 1927 h 192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580" h="1927">
                  <a:moveTo>
                    <a:pt x="0" y="1916"/>
                  </a:moveTo>
                  <a:lnTo>
                    <a:pt x="692" y="1900"/>
                  </a:lnTo>
                  <a:lnTo>
                    <a:pt x="731" y="1867"/>
                  </a:lnTo>
                  <a:lnTo>
                    <a:pt x="1024" y="1867"/>
                  </a:lnTo>
                  <a:lnTo>
                    <a:pt x="1041" y="1817"/>
                  </a:lnTo>
                  <a:lnTo>
                    <a:pt x="2160" y="1817"/>
                  </a:lnTo>
                  <a:lnTo>
                    <a:pt x="2160" y="1772"/>
                  </a:lnTo>
                  <a:lnTo>
                    <a:pt x="3035" y="1772"/>
                  </a:lnTo>
                  <a:lnTo>
                    <a:pt x="3035" y="1579"/>
                  </a:lnTo>
                  <a:lnTo>
                    <a:pt x="3240" y="1579"/>
                  </a:lnTo>
                  <a:lnTo>
                    <a:pt x="3240" y="1014"/>
                  </a:lnTo>
                  <a:lnTo>
                    <a:pt x="3450" y="1014"/>
                  </a:lnTo>
                  <a:lnTo>
                    <a:pt x="3450" y="654"/>
                  </a:lnTo>
                  <a:lnTo>
                    <a:pt x="3622" y="654"/>
                  </a:lnTo>
                  <a:lnTo>
                    <a:pt x="3633" y="609"/>
                  </a:lnTo>
                  <a:lnTo>
                    <a:pt x="3782" y="609"/>
                  </a:lnTo>
                  <a:lnTo>
                    <a:pt x="3782" y="526"/>
                  </a:lnTo>
                  <a:lnTo>
                    <a:pt x="3943" y="526"/>
                  </a:lnTo>
                  <a:lnTo>
                    <a:pt x="3943" y="421"/>
                  </a:lnTo>
                  <a:lnTo>
                    <a:pt x="4159" y="415"/>
                  </a:lnTo>
                  <a:lnTo>
                    <a:pt x="4159" y="310"/>
                  </a:lnTo>
                  <a:lnTo>
                    <a:pt x="4364" y="310"/>
                  </a:lnTo>
                  <a:lnTo>
                    <a:pt x="4358" y="94"/>
                  </a:lnTo>
                  <a:lnTo>
                    <a:pt x="4414" y="94"/>
                  </a:lnTo>
                  <a:lnTo>
                    <a:pt x="4414" y="0"/>
                  </a:lnTo>
                  <a:lnTo>
                    <a:pt x="4580" y="0"/>
                  </a:lnTo>
                  <a:lnTo>
                    <a:pt x="4580" y="1927"/>
                  </a:lnTo>
                  <a:lnTo>
                    <a:pt x="0" y="1916"/>
                  </a:lnTo>
                  <a:close/>
                </a:path>
              </a:pathLst>
            </a:custGeom>
            <a:solidFill>
              <a:srgbClr val="BBE0E3">
                <a:alpha val="7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906" name="Freeform 32"/>
            <p:cNvSpPr>
              <a:spLocks/>
            </p:cNvSpPr>
            <p:nvPr/>
          </p:nvSpPr>
          <p:spPr bwMode="auto">
            <a:xfrm>
              <a:off x="626" y="1379"/>
              <a:ext cx="4580" cy="1915"/>
            </a:xfrm>
            <a:custGeom>
              <a:avLst/>
              <a:gdLst>
                <a:gd name="T0" fmla="*/ 0 w 4580"/>
                <a:gd name="T1" fmla="*/ 1915 h 1915"/>
                <a:gd name="T2" fmla="*/ 699 w 4580"/>
                <a:gd name="T3" fmla="*/ 1897 h 1915"/>
                <a:gd name="T4" fmla="*/ 720 w 4580"/>
                <a:gd name="T5" fmla="*/ 1873 h 1915"/>
                <a:gd name="T6" fmla="*/ 1017 w 4580"/>
                <a:gd name="T7" fmla="*/ 1873 h 1915"/>
                <a:gd name="T8" fmla="*/ 1044 w 4580"/>
                <a:gd name="T9" fmla="*/ 1816 h 1915"/>
                <a:gd name="T10" fmla="*/ 2163 w 4580"/>
                <a:gd name="T11" fmla="*/ 1819 h 1915"/>
                <a:gd name="T12" fmla="*/ 2163 w 4580"/>
                <a:gd name="T13" fmla="*/ 1771 h 1915"/>
                <a:gd name="T14" fmla="*/ 3033 w 4580"/>
                <a:gd name="T15" fmla="*/ 1771 h 1915"/>
                <a:gd name="T16" fmla="*/ 3033 w 4580"/>
                <a:gd name="T17" fmla="*/ 1585 h 1915"/>
                <a:gd name="T18" fmla="*/ 3243 w 4580"/>
                <a:gd name="T19" fmla="*/ 1585 h 1915"/>
                <a:gd name="T20" fmla="*/ 3243 w 4580"/>
                <a:gd name="T21" fmla="*/ 1015 h 1915"/>
                <a:gd name="T22" fmla="*/ 3447 w 4580"/>
                <a:gd name="T23" fmla="*/ 1015 h 1915"/>
                <a:gd name="T24" fmla="*/ 3447 w 4580"/>
                <a:gd name="T25" fmla="*/ 652 h 1915"/>
                <a:gd name="T26" fmla="*/ 3630 w 4580"/>
                <a:gd name="T27" fmla="*/ 646 h 1915"/>
                <a:gd name="T28" fmla="*/ 3630 w 4580"/>
                <a:gd name="T29" fmla="*/ 613 h 1915"/>
                <a:gd name="T30" fmla="*/ 3783 w 4580"/>
                <a:gd name="T31" fmla="*/ 613 h 1915"/>
                <a:gd name="T32" fmla="*/ 3783 w 4580"/>
                <a:gd name="T33" fmla="*/ 532 h 1915"/>
                <a:gd name="T34" fmla="*/ 3942 w 4580"/>
                <a:gd name="T35" fmla="*/ 532 h 1915"/>
                <a:gd name="T36" fmla="*/ 3942 w 4580"/>
                <a:gd name="T37" fmla="*/ 427 h 1915"/>
                <a:gd name="T38" fmla="*/ 4158 w 4580"/>
                <a:gd name="T39" fmla="*/ 427 h 1915"/>
                <a:gd name="T40" fmla="*/ 4158 w 4580"/>
                <a:gd name="T41" fmla="*/ 310 h 1915"/>
                <a:gd name="T42" fmla="*/ 4353 w 4580"/>
                <a:gd name="T43" fmla="*/ 310 h 1915"/>
                <a:gd name="T44" fmla="*/ 4353 w 4580"/>
                <a:gd name="T45" fmla="*/ 94 h 1915"/>
                <a:gd name="T46" fmla="*/ 4416 w 4580"/>
                <a:gd name="T47" fmla="*/ 94 h 1915"/>
                <a:gd name="T48" fmla="*/ 4413 w 4580"/>
                <a:gd name="T49" fmla="*/ 4 h 1915"/>
                <a:gd name="T50" fmla="*/ 4580 w 4580"/>
                <a:gd name="T51" fmla="*/ 0 h 191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580"/>
                <a:gd name="T79" fmla="*/ 0 h 1915"/>
                <a:gd name="T80" fmla="*/ 4580 w 4580"/>
                <a:gd name="T81" fmla="*/ 1915 h 191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580" h="1915">
                  <a:moveTo>
                    <a:pt x="0" y="1915"/>
                  </a:moveTo>
                  <a:lnTo>
                    <a:pt x="699" y="1897"/>
                  </a:lnTo>
                  <a:lnTo>
                    <a:pt x="720" y="1873"/>
                  </a:lnTo>
                  <a:lnTo>
                    <a:pt x="1017" y="1873"/>
                  </a:lnTo>
                  <a:lnTo>
                    <a:pt x="1044" y="1816"/>
                  </a:lnTo>
                  <a:lnTo>
                    <a:pt x="2163" y="1819"/>
                  </a:lnTo>
                  <a:lnTo>
                    <a:pt x="2163" y="1771"/>
                  </a:lnTo>
                  <a:lnTo>
                    <a:pt x="3033" y="1771"/>
                  </a:lnTo>
                  <a:lnTo>
                    <a:pt x="3033" y="1585"/>
                  </a:lnTo>
                  <a:lnTo>
                    <a:pt x="3243" y="1585"/>
                  </a:lnTo>
                  <a:lnTo>
                    <a:pt x="3243" y="1015"/>
                  </a:lnTo>
                  <a:lnTo>
                    <a:pt x="3447" y="1015"/>
                  </a:lnTo>
                  <a:lnTo>
                    <a:pt x="3447" y="652"/>
                  </a:lnTo>
                  <a:lnTo>
                    <a:pt x="3630" y="646"/>
                  </a:lnTo>
                  <a:lnTo>
                    <a:pt x="3630" y="613"/>
                  </a:lnTo>
                  <a:lnTo>
                    <a:pt x="3783" y="613"/>
                  </a:lnTo>
                  <a:lnTo>
                    <a:pt x="3783" y="532"/>
                  </a:lnTo>
                  <a:lnTo>
                    <a:pt x="3942" y="532"/>
                  </a:lnTo>
                  <a:lnTo>
                    <a:pt x="3942" y="427"/>
                  </a:lnTo>
                  <a:lnTo>
                    <a:pt x="4158" y="427"/>
                  </a:lnTo>
                  <a:lnTo>
                    <a:pt x="4158" y="310"/>
                  </a:lnTo>
                  <a:lnTo>
                    <a:pt x="4353" y="310"/>
                  </a:lnTo>
                  <a:lnTo>
                    <a:pt x="4353" y="94"/>
                  </a:lnTo>
                  <a:lnTo>
                    <a:pt x="4416" y="94"/>
                  </a:lnTo>
                  <a:lnTo>
                    <a:pt x="4413" y="4"/>
                  </a:lnTo>
                  <a:lnTo>
                    <a:pt x="4580" y="0"/>
                  </a:lnTo>
                </a:path>
              </a:pathLst>
            </a:custGeom>
            <a:noFill/>
            <a:ln w="38100" cmpd="sng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907" name="AutoShape 33"/>
            <p:cNvSpPr>
              <a:spLocks/>
            </p:cNvSpPr>
            <p:nvPr/>
          </p:nvSpPr>
          <p:spPr bwMode="auto">
            <a:xfrm>
              <a:off x="5396" y="1488"/>
              <a:ext cx="172" cy="106"/>
            </a:xfrm>
            <a:prstGeom prst="borderCallout1">
              <a:avLst>
                <a:gd name="adj1" fmla="val 67926"/>
                <a:gd name="adj2" fmla="val -27907"/>
                <a:gd name="adj3" fmla="val -26417"/>
                <a:gd name="adj4" fmla="val -191861"/>
              </a:avLst>
            </a:prstGeom>
            <a:solidFill>
              <a:srgbClr val="D0EAEC"/>
            </a:solidFill>
            <a:ln w="9525">
              <a:solidFill>
                <a:srgbClr val="0000FF"/>
              </a:solidFill>
              <a:miter lim="800000"/>
              <a:headEnd/>
              <a:tailEnd type="triangle" w="med" len="med"/>
            </a:ln>
          </p:spPr>
          <p:txBody>
            <a:bodyPr wrap="none" lIns="10800" tIns="10800" rIns="10800" bIns="10800">
              <a:spAutoFit/>
            </a:bodyPr>
            <a:lstStyle/>
            <a:p>
              <a:pPr algn="ctr" defTabSz="914400">
                <a:buFont typeface="Arial" charset="0"/>
                <a:buNone/>
              </a:pPr>
              <a:r>
                <a:rPr lang="en-US" altLang="fr-FR" sz="1000" b="1">
                  <a:solidFill>
                    <a:srgbClr val="0000CC"/>
                  </a:solidFill>
                  <a:latin typeface="Calibri" pitchFamily="34" charset="0"/>
                </a:rPr>
                <a:t>SEG</a:t>
              </a:r>
              <a:endParaRPr lang="fr-FR" altLang="fr-FR" sz="1000" b="1">
                <a:solidFill>
                  <a:srgbClr val="0000CC"/>
                </a:solidFill>
                <a:latin typeface="Calibri" pitchFamily="34" charset="0"/>
              </a:endParaRPr>
            </a:p>
          </p:txBody>
        </p:sp>
        <p:sp>
          <p:nvSpPr>
            <p:cNvPr id="36908" name="AutoShape 34"/>
            <p:cNvSpPr>
              <a:spLocks/>
            </p:cNvSpPr>
            <p:nvPr/>
          </p:nvSpPr>
          <p:spPr bwMode="auto">
            <a:xfrm>
              <a:off x="5290" y="1761"/>
              <a:ext cx="240" cy="106"/>
            </a:xfrm>
            <a:prstGeom prst="borderCallout1">
              <a:avLst>
                <a:gd name="adj1" fmla="val 67926"/>
                <a:gd name="adj2" fmla="val -20000"/>
                <a:gd name="adj3" fmla="val -50944"/>
                <a:gd name="adj4" fmla="val -129167"/>
              </a:avLst>
            </a:prstGeom>
            <a:solidFill>
              <a:srgbClr val="D0EAEC"/>
            </a:solidFill>
            <a:ln w="9525">
              <a:solidFill>
                <a:srgbClr val="0000FF"/>
              </a:solidFill>
              <a:miter lim="800000"/>
              <a:headEnd/>
              <a:tailEnd type="triangle" w="med" len="med"/>
            </a:ln>
          </p:spPr>
          <p:txBody>
            <a:bodyPr wrap="none" lIns="10800" tIns="10800" rIns="10800" bIns="10800">
              <a:spAutoFit/>
            </a:bodyPr>
            <a:lstStyle/>
            <a:p>
              <a:pPr algn="ctr" defTabSz="914400">
                <a:buFont typeface="Arial" charset="0"/>
                <a:buNone/>
              </a:pPr>
              <a:r>
                <a:rPr lang="en-US" altLang="fr-FR" sz="1000" b="1">
                  <a:solidFill>
                    <a:srgbClr val="0000CC"/>
                  </a:solidFill>
                  <a:latin typeface="Calibri" pitchFamily="34" charset="0"/>
                </a:rPr>
                <a:t>SAM II</a:t>
              </a:r>
              <a:endParaRPr lang="fr-FR" altLang="fr-FR" sz="1000" b="1">
                <a:solidFill>
                  <a:srgbClr val="0000CC"/>
                </a:solidFill>
                <a:latin typeface="Calibri" pitchFamily="34" charset="0"/>
              </a:endParaRPr>
            </a:p>
          </p:txBody>
        </p:sp>
        <p:sp>
          <p:nvSpPr>
            <p:cNvPr id="36909" name="AutoShape 35"/>
            <p:cNvSpPr>
              <a:spLocks/>
            </p:cNvSpPr>
            <p:nvPr/>
          </p:nvSpPr>
          <p:spPr bwMode="auto">
            <a:xfrm>
              <a:off x="5182" y="1905"/>
              <a:ext cx="168" cy="106"/>
            </a:xfrm>
            <a:prstGeom prst="borderCallout1">
              <a:avLst>
                <a:gd name="adj1" fmla="val 67926"/>
                <a:gd name="adj2" fmla="val -28569"/>
                <a:gd name="adj3" fmla="val -77356"/>
                <a:gd name="adj4" fmla="val -162500"/>
              </a:avLst>
            </a:prstGeom>
            <a:solidFill>
              <a:srgbClr val="D0EAEC"/>
            </a:solidFill>
            <a:ln w="9525">
              <a:solidFill>
                <a:srgbClr val="0000FF"/>
              </a:solidFill>
              <a:miter lim="800000"/>
              <a:headEnd/>
              <a:tailEnd type="triangle" w="med" len="med"/>
            </a:ln>
          </p:spPr>
          <p:txBody>
            <a:bodyPr wrap="none" lIns="10800" tIns="10800" rIns="10800" bIns="10800">
              <a:spAutoFit/>
            </a:bodyPr>
            <a:lstStyle/>
            <a:p>
              <a:pPr algn="ctr" defTabSz="914400">
                <a:buFont typeface="Arial" charset="0"/>
                <a:buNone/>
              </a:pPr>
              <a:r>
                <a:rPr lang="en-US" altLang="fr-FR" sz="1000" b="1">
                  <a:solidFill>
                    <a:srgbClr val="0000CC"/>
                  </a:solidFill>
                  <a:latin typeface="Calibri" pitchFamily="34" charset="0"/>
                </a:rPr>
                <a:t>SEC</a:t>
              </a:r>
              <a:endParaRPr lang="fr-FR" altLang="fr-FR" sz="1000" b="1">
                <a:solidFill>
                  <a:srgbClr val="0000CC"/>
                </a:solidFill>
                <a:latin typeface="Calibri" pitchFamily="34" charset="0"/>
              </a:endParaRPr>
            </a:p>
          </p:txBody>
        </p:sp>
        <p:sp>
          <p:nvSpPr>
            <p:cNvPr id="36910" name="AutoShape 36"/>
            <p:cNvSpPr>
              <a:spLocks/>
            </p:cNvSpPr>
            <p:nvPr/>
          </p:nvSpPr>
          <p:spPr bwMode="auto">
            <a:xfrm>
              <a:off x="4852" y="2097"/>
              <a:ext cx="264" cy="106"/>
            </a:xfrm>
            <a:prstGeom prst="borderCallout1">
              <a:avLst>
                <a:gd name="adj1" fmla="val 67926"/>
                <a:gd name="adj2" fmla="val -18181"/>
                <a:gd name="adj3" fmla="val -134907"/>
                <a:gd name="adj4" fmla="val -103032"/>
              </a:avLst>
            </a:prstGeom>
            <a:noFill/>
            <a:ln w="9525">
              <a:solidFill>
                <a:srgbClr val="0000FF"/>
              </a:solidFill>
              <a:miter lim="800000"/>
              <a:headEnd/>
              <a:tailEnd type="triangle" w="med" len="med"/>
            </a:ln>
          </p:spPr>
          <p:txBody>
            <a:bodyPr wrap="none" lIns="10800" tIns="10800" rIns="10800" bIns="10800">
              <a:spAutoFit/>
            </a:bodyPr>
            <a:lstStyle/>
            <a:p>
              <a:pPr algn="ctr" defTabSz="914400">
                <a:buFont typeface="Arial" charset="0"/>
                <a:buNone/>
              </a:pPr>
              <a:r>
                <a:rPr lang="en-US" altLang="fr-FR" sz="1000" b="1">
                  <a:solidFill>
                    <a:srgbClr val="0000CC"/>
                  </a:solidFill>
                  <a:latin typeface="Calibri" pitchFamily="34" charset="0"/>
                </a:rPr>
                <a:t>SAM Ib</a:t>
              </a:r>
              <a:endParaRPr lang="fr-FR" altLang="fr-FR" sz="1000" b="1">
                <a:solidFill>
                  <a:srgbClr val="0000CC"/>
                </a:solidFill>
                <a:latin typeface="Calibri" pitchFamily="34" charset="0"/>
              </a:endParaRPr>
            </a:p>
          </p:txBody>
        </p:sp>
        <p:sp>
          <p:nvSpPr>
            <p:cNvPr id="36911" name="AutoShape 37"/>
            <p:cNvSpPr>
              <a:spLocks/>
            </p:cNvSpPr>
            <p:nvPr/>
          </p:nvSpPr>
          <p:spPr bwMode="auto">
            <a:xfrm>
              <a:off x="4678" y="2289"/>
              <a:ext cx="260" cy="106"/>
            </a:xfrm>
            <a:prstGeom prst="borderCallout1">
              <a:avLst>
                <a:gd name="adj1" fmla="val 67926"/>
                <a:gd name="adj2" fmla="val -18463"/>
                <a:gd name="adj3" fmla="val -250000"/>
                <a:gd name="adj4" fmla="val -101537"/>
              </a:avLst>
            </a:prstGeom>
            <a:noFill/>
            <a:ln w="9525">
              <a:solidFill>
                <a:srgbClr val="0000FF"/>
              </a:solidFill>
              <a:miter lim="800000"/>
              <a:headEnd/>
              <a:tailEnd type="triangle" w="med" len="med"/>
            </a:ln>
          </p:spPr>
          <p:txBody>
            <a:bodyPr wrap="none" lIns="10800" tIns="10800" rIns="10800" bIns="10800">
              <a:spAutoFit/>
            </a:bodyPr>
            <a:lstStyle/>
            <a:p>
              <a:pPr algn="ctr" defTabSz="914400">
                <a:buFont typeface="Arial" charset="0"/>
                <a:buNone/>
              </a:pPr>
              <a:r>
                <a:rPr lang="en-US" altLang="fr-FR" sz="1000" b="1">
                  <a:solidFill>
                    <a:srgbClr val="0000CC"/>
                  </a:solidFill>
                  <a:latin typeface="Calibri" pitchFamily="34" charset="0"/>
                </a:rPr>
                <a:t>SAM Ia</a:t>
              </a:r>
              <a:endParaRPr lang="fr-FR" altLang="fr-FR" sz="1000" b="1">
                <a:solidFill>
                  <a:srgbClr val="0000CC"/>
                </a:solidFill>
                <a:latin typeface="Calibri" pitchFamily="34" charset="0"/>
              </a:endParaRPr>
            </a:p>
          </p:txBody>
        </p:sp>
        <p:sp>
          <p:nvSpPr>
            <p:cNvPr id="36912" name="AutoShape 38"/>
            <p:cNvSpPr>
              <a:spLocks/>
            </p:cNvSpPr>
            <p:nvPr/>
          </p:nvSpPr>
          <p:spPr bwMode="auto">
            <a:xfrm>
              <a:off x="4316" y="2529"/>
              <a:ext cx="308" cy="106"/>
            </a:xfrm>
            <a:prstGeom prst="borderCallout1">
              <a:avLst>
                <a:gd name="adj1" fmla="val 67926"/>
                <a:gd name="adj2" fmla="val -15583"/>
                <a:gd name="adj3" fmla="val -100000"/>
                <a:gd name="adj4" fmla="val -83116"/>
              </a:avLst>
            </a:prstGeom>
            <a:noFill/>
            <a:ln w="9525">
              <a:solidFill>
                <a:srgbClr val="0000FF"/>
              </a:solidFill>
              <a:miter lim="800000"/>
              <a:headEnd/>
              <a:tailEnd type="triangle" w="med" len="med"/>
            </a:ln>
          </p:spPr>
          <p:txBody>
            <a:bodyPr wrap="none" lIns="10800" tIns="10800" rIns="10800" bIns="10800">
              <a:spAutoFit/>
            </a:bodyPr>
            <a:lstStyle/>
            <a:p>
              <a:pPr algn="ctr" defTabSz="914400">
                <a:buFont typeface="Arial" charset="0"/>
                <a:buNone/>
              </a:pPr>
              <a:r>
                <a:rPr lang="en-US" altLang="fr-FR" sz="1000" b="1">
                  <a:solidFill>
                    <a:srgbClr val="0000CC"/>
                  </a:solidFill>
                  <a:latin typeface="Calibri" pitchFamily="34" charset="0"/>
                </a:rPr>
                <a:t>SAV AIV</a:t>
              </a:r>
              <a:endParaRPr lang="fr-FR" altLang="fr-FR" sz="1000" b="1">
                <a:solidFill>
                  <a:srgbClr val="0000CC"/>
                </a:solidFill>
                <a:latin typeface="Calibri" pitchFamily="34" charset="0"/>
              </a:endParaRPr>
            </a:p>
          </p:txBody>
        </p:sp>
        <p:sp>
          <p:nvSpPr>
            <p:cNvPr id="36913" name="AutoShape 39"/>
            <p:cNvSpPr>
              <a:spLocks/>
            </p:cNvSpPr>
            <p:nvPr/>
          </p:nvSpPr>
          <p:spPr bwMode="auto">
            <a:xfrm>
              <a:off x="4239" y="2913"/>
              <a:ext cx="300" cy="106"/>
            </a:xfrm>
            <a:prstGeom prst="borderCallout1">
              <a:avLst>
                <a:gd name="adj1" fmla="val 67926"/>
                <a:gd name="adj2" fmla="val -16000"/>
                <a:gd name="adj3" fmla="val 46227"/>
                <a:gd name="adj4" fmla="val -110333"/>
              </a:avLst>
            </a:prstGeom>
            <a:noFill/>
            <a:ln w="9525">
              <a:solidFill>
                <a:srgbClr val="0000FF"/>
              </a:solidFill>
              <a:miter lim="800000"/>
              <a:headEnd/>
              <a:tailEnd type="triangle" w="med" len="med"/>
            </a:ln>
          </p:spPr>
          <p:txBody>
            <a:bodyPr wrap="none" lIns="10800" tIns="10800" rIns="10800" bIns="10800">
              <a:spAutoFit/>
            </a:bodyPr>
            <a:lstStyle/>
            <a:p>
              <a:pPr algn="ctr" defTabSz="914400">
                <a:buFont typeface="Arial" charset="0"/>
                <a:buNone/>
              </a:pPr>
              <a:r>
                <a:rPr lang="en-US" altLang="fr-FR" sz="1000" b="1">
                  <a:solidFill>
                    <a:srgbClr val="0000CC"/>
                  </a:solidFill>
                  <a:latin typeface="Calibri" pitchFamily="34" charset="0"/>
                </a:rPr>
                <a:t>SAV AIII</a:t>
              </a:r>
              <a:endParaRPr lang="fr-FR" altLang="fr-FR" sz="1000" b="1">
                <a:solidFill>
                  <a:srgbClr val="0000CC"/>
                </a:solidFill>
                <a:latin typeface="Calibri" pitchFamily="34" charset="0"/>
              </a:endParaRPr>
            </a:p>
          </p:txBody>
        </p:sp>
        <p:sp>
          <p:nvSpPr>
            <p:cNvPr id="36914" name="AutoShape 40"/>
            <p:cNvSpPr>
              <a:spLocks/>
            </p:cNvSpPr>
            <p:nvPr/>
          </p:nvSpPr>
          <p:spPr bwMode="auto">
            <a:xfrm>
              <a:off x="4111" y="3105"/>
              <a:ext cx="280" cy="106"/>
            </a:xfrm>
            <a:prstGeom prst="borderCallout1">
              <a:avLst>
                <a:gd name="adj1" fmla="val 67926"/>
                <a:gd name="adj2" fmla="val -17144"/>
                <a:gd name="adj3" fmla="val 46227"/>
                <a:gd name="adj4" fmla="val -111431"/>
              </a:avLst>
            </a:prstGeom>
            <a:noFill/>
            <a:ln w="9525">
              <a:solidFill>
                <a:srgbClr val="0000FF"/>
              </a:solidFill>
              <a:miter lim="800000"/>
              <a:headEnd/>
              <a:tailEnd type="triangle" w="med" len="med"/>
            </a:ln>
          </p:spPr>
          <p:txBody>
            <a:bodyPr wrap="none" lIns="10800" tIns="10800" rIns="10800" bIns="10800">
              <a:spAutoFit/>
            </a:bodyPr>
            <a:lstStyle/>
            <a:p>
              <a:pPr algn="ctr" defTabSz="914400">
                <a:buFont typeface="Arial" charset="0"/>
                <a:buNone/>
              </a:pPr>
              <a:r>
                <a:rPr lang="en-US" altLang="fr-FR" sz="1000" b="1">
                  <a:solidFill>
                    <a:srgbClr val="0000CC"/>
                  </a:solidFill>
                  <a:latin typeface="Calibri" pitchFamily="34" charset="0"/>
                </a:rPr>
                <a:t>SAV AII</a:t>
              </a:r>
              <a:endParaRPr lang="fr-FR" altLang="fr-FR" sz="1000" b="1">
                <a:solidFill>
                  <a:srgbClr val="0000CC"/>
                </a:solidFill>
                <a:latin typeface="Calibri" pitchFamily="34" charset="0"/>
              </a:endParaRPr>
            </a:p>
          </p:txBody>
        </p:sp>
        <p:sp>
          <p:nvSpPr>
            <p:cNvPr id="36915" name="AutoShape 41"/>
            <p:cNvSpPr>
              <a:spLocks/>
            </p:cNvSpPr>
            <p:nvPr/>
          </p:nvSpPr>
          <p:spPr bwMode="auto">
            <a:xfrm>
              <a:off x="3105" y="2961"/>
              <a:ext cx="260" cy="106"/>
            </a:xfrm>
            <a:prstGeom prst="borderCallout1">
              <a:avLst>
                <a:gd name="adj1" fmla="val 67926"/>
                <a:gd name="adj2" fmla="val -18463"/>
                <a:gd name="adj3" fmla="val 129245"/>
                <a:gd name="adj4" fmla="val -112694"/>
              </a:avLst>
            </a:prstGeom>
            <a:solidFill>
              <a:schemeClr val="accent1"/>
            </a:solidFill>
            <a:ln w="9525">
              <a:solidFill>
                <a:srgbClr val="0000FF"/>
              </a:solidFill>
              <a:miter lim="800000"/>
              <a:headEnd/>
              <a:tailEnd type="triangle" w="med" len="med"/>
            </a:ln>
          </p:spPr>
          <p:txBody>
            <a:bodyPr wrap="none" lIns="10800" tIns="10800" rIns="10800" bIns="10800">
              <a:spAutoFit/>
            </a:bodyPr>
            <a:lstStyle/>
            <a:p>
              <a:pPr algn="ctr" defTabSz="914400">
                <a:buFont typeface="Arial" charset="0"/>
                <a:buNone/>
              </a:pPr>
              <a:r>
                <a:rPr lang="en-US" altLang="fr-FR" sz="1000" b="1">
                  <a:solidFill>
                    <a:srgbClr val="0000CC"/>
                  </a:solidFill>
                  <a:latin typeface="Calibri" pitchFamily="34" charset="0"/>
                </a:rPr>
                <a:t>SAV AI</a:t>
              </a:r>
              <a:endParaRPr lang="fr-FR" altLang="fr-FR" sz="1000" b="1">
                <a:solidFill>
                  <a:srgbClr val="0000CC"/>
                </a:solidFill>
                <a:latin typeface="Calibri" pitchFamily="34" charset="0"/>
              </a:endParaRPr>
            </a:p>
          </p:txBody>
        </p:sp>
        <p:sp>
          <p:nvSpPr>
            <p:cNvPr id="36916" name="AutoShape 42"/>
            <p:cNvSpPr>
              <a:spLocks/>
            </p:cNvSpPr>
            <p:nvPr/>
          </p:nvSpPr>
          <p:spPr bwMode="auto">
            <a:xfrm>
              <a:off x="1461" y="2673"/>
              <a:ext cx="721" cy="106"/>
            </a:xfrm>
            <a:prstGeom prst="borderCallout1">
              <a:avLst>
                <a:gd name="adj1" fmla="val 67926"/>
                <a:gd name="adj2" fmla="val -6657"/>
                <a:gd name="adj3" fmla="val 563208"/>
                <a:gd name="adj4" fmla="val -20806"/>
              </a:avLst>
            </a:prstGeom>
            <a:noFill/>
            <a:ln w="9525">
              <a:solidFill>
                <a:srgbClr val="0000FF"/>
              </a:solidFill>
              <a:miter lim="800000"/>
              <a:headEnd/>
              <a:tailEnd type="triangle" w="med" len="med"/>
            </a:ln>
          </p:spPr>
          <p:txBody>
            <a:bodyPr wrap="none" lIns="10800" tIns="10800" rIns="10800" bIns="10800">
              <a:spAutoFit/>
            </a:bodyPr>
            <a:lstStyle/>
            <a:p>
              <a:pPr algn="ctr" defTabSz="914400">
                <a:buFont typeface="Arial" charset="0"/>
                <a:buNone/>
              </a:pPr>
              <a:r>
                <a:rPr lang="en-US" altLang="fr-FR" sz="1000" b="1">
                  <a:solidFill>
                    <a:srgbClr val="0000CC"/>
                  </a:solidFill>
                  <a:latin typeface="Calibri" pitchFamily="34" charset="0"/>
                </a:rPr>
                <a:t>Champs d'épandage</a:t>
              </a:r>
              <a:endParaRPr lang="fr-FR" altLang="fr-FR" sz="1000" b="1">
                <a:solidFill>
                  <a:srgbClr val="0000CC"/>
                </a:solidFill>
                <a:latin typeface="Calibri" pitchFamily="34" charset="0"/>
              </a:endParaRPr>
            </a:p>
          </p:txBody>
        </p:sp>
      </p:grpSp>
      <p:sp>
        <p:nvSpPr>
          <p:cNvPr id="36892" name="Text Box 43"/>
          <p:cNvSpPr txBox="1">
            <a:spLocks noChangeArrowheads="1"/>
          </p:cNvSpPr>
          <p:nvPr/>
        </p:nvSpPr>
        <p:spPr bwMode="auto">
          <a:xfrm>
            <a:off x="1997075" y="5842000"/>
            <a:ext cx="2835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buFont typeface="Arial" charset="0"/>
              <a:buNone/>
            </a:pPr>
            <a:r>
              <a:rPr lang="fr-FR" altLang="fr-FR" sz="1600" b="1">
                <a:solidFill>
                  <a:schemeClr val="tx1"/>
                </a:solidFill>
                <a:latin typeface="Calibri" pitchFamily="34" charset="0"/>
              </a:rPr>
              <a:t>Volume d'eaux usées produites</a:t>
            </a:r>
          </a:p>
        </p:txBody>
      </p:sp>
      <p:sp>
        <p:nvSpPr>
          <p:cNvPr id="36893" name="Text Box 44"/>
          <p:cNvSpPr txBox="1">
            <a:spLocks noChangeArrowheads="1"/>
          </p:cNvSpPr>
          <p:nvPr/>
        </p:nvSpPr>
        <p:spPr bwMode="auto">
          <a:xfrm>
            <a:off x="1996280" y="6307723"/>
            <a:ext cx="41759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buFont typeface="Arial" charset="0"/>
              <a:buNone/>
            </a:pPr>
            <a:r>
              <a:rPr lang="fr-FR" altLang="fr-FR" sz="1600" b="1" dirty="0">
                <a:solidFill>
                  <a:schemeClr val="tx1"/>
                </a:solidFill>
                <a:latin typeface="Calibri" pitchFamily="34" charset="0"/>
              </a:rPr>
              <a:t>Capacité </a:t>
            </a:r>
            <a:r>
              <a:rPr lang="fr-FR" altLang="fr-FR" sz="1600" b="1" dirty="0" smtClean="0">
                <a:solidFill>
                  <a:schemeClr val="tx1"/>
                </a:solidFill>
                <a:latin typeface="Calibri" pitchFamily="34" charset="0"/>
              </a:rPr>
              <a:t>d’infiltration / traitement</a:t>
            </a:r>
            <a:endParaRPr lang="fr-FR" altLang="fr-FR" sz="1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6894" name="Rectangle 45"/>
          <p:cNvSpPr>
            <a:spLocks noChangeArrowheads="1"/>
          </p:cNvSpPr>
          <p:nvPr/>
        </p:nvSpPr>
        <p:spPr bwMode="auto">
          <a:xfrm>
            <a:off x="1098550" y="5943600"/>
            <a:ext cx="762000" cy="152400"/>
          </a:xfrm>
          <a:prstGeom prst="rect">
            <a:avLst/>
          </a:prstGeom>
          <a:solidFill>
            <a:srgbClr val="FFFFCC"/>
          </a:solidFill>
          <a:ln w="38100" algn="ctr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Font typeface="Arial" charset="0"/>
              <a:buNone/>
            </a:pPr>
            <a:endParaRPr lang="fr-FR" altLang="fr-FR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6895" name="Rectangle 46"/>
          <p:cNvSpPr>
            <a:spLocks noChangeArrowheads="1"/>
          </p:cNvSpPr>
          <p:nvPr/>
        </p:nvSpPr>
        <p:spPr bwMode="auto">
          <a:xfrm>
            <a:off x="1098550" y="6400800"/>
            <a:ext cx="762000" cy="152400"/>
          </a:xfrm>
          <a:prstGeom prst="rect">
            <a:avLst/>
          </a:prstGeom>
          <a:solidFill>
            <a:srgbClr val="D0EAEC"/>
          </a:solidFill>
          <a:ln w="38100" algn="ctr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Font typeface="Arial" charset="0"/>
              <a:buNone/>
            </a:pPr>
            <a:endParaRPr lang="fr-FR" altLang="fr-FR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6896" name="Text Box 47"/>
          <p:cNvSpPr txBox="1">
            <a:spLocks noChangeArrowheads="1"/>
          </p:cNvSpPr>
          <p:nvPr/>
        </p:nvSpPr>
        <p:spPr bwMode="auto">
          <a:xfrm>
            <a:off x="604838" y="1514475"/>
            <a:ext cx="785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buFont typeface="Arial" charset="0"/>
              <a:buNone/>
            </a:pPr>
            <a:r>
              <a:rPr lang="fr-FR" altLang="fr-FR" sz="1600" b="1">
                <a:solidFill>
                  <a:schemeClr val="tx1"/>
                </a:solidFill>
                <a:latin typeface="Calibri" pitchFamily="34" charset="0"/>
              </a:rPr>
              <a:t>m³/jour</a:t>
            </a:r>
          </a:p>
        </p:txBody>
      </p:sp>
      <p:sp>
        <p:nvSpPr>
          <p:cNvPr id="36897" name="Freeform 48"/>
          <p:cNvSpPr>
            <a:spLocks/>
          </p:cNvSpPr>
          <p:nvPr/>
        </p:nvSpPr>
        <p:spPr bwMode="auto">
          <a:xfrm>
            <a:off x="998538" y="1824038"/>
            <a:ext cx="7353300" cy="3429000"/>
          </a:xfrm>
          <a:custGeom>
            <a:avLst/>
            <a:gdLst>
              <a:gd name="T0" fmla="*/ 0 w 4560"/>
              <a:gd name="T1" fmla="*/ 0 h 2160"/>
              <a:gd name="T2" fmla="*/ 0 w 4560"/>
              <a:gd name="T3" fmla="*/ 2147483647 h 2160"/>
              <a:gd name="T4" fmla="*/ 2147483647 w 4560"/>
              <a:gd name="T5" fmla="*/ 2147483647 h 2160"/>
              <a:gd name="T6" fmla="*/ 0 60000 65536"/>
              <a:gd name="T7" fmla="*/ 0 60000 65536"/>
              <a:gd name="T8" fmla="*/ 0 60000 65536"/>
              <a:gd name="T9" fmla="*/ 0 w 4560"/>
              <a:gd name="T10" fmla="*/ 0 h 2160"/>
              <a:gd name="T11" fmla="*/ 4560 w 4560"/>
              <a:gd name="T12" fmla="*/ 2160 h 21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60" h="2160">
                <a:moveTo>
                  <a:pt x="0" y="0"/>
                </a:moveTo>
                <a:lnTo>
                  <a:pt x="0" y="2160"/>
                </a:lnTo>
                <a:lnTo>
                  <a:pt x="4560" y="216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898" name="Line 49"/>
          <p:cNvSpPr>
            <a:spLocks noChangeShapeType="1"/>
          </p:cNvSpPr>
          <p:nvPr/>
        </p:nvSpPr>
        <p:spPr bwMode="auto">
          <a:xfrm>
            <a:off x="876300" y="2293938"/>
            <a:ext cx="114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899" name="Line 50"/>
          <p:cNvSpPr>
            <a:spLocks noChangeShapeType="1"/>
          </p:cNvSpPr>
          <p:nvPr/>
        </p:nvSpPr>
        <p:spPr bwMode="auto">
          <a:xfrm>
            <a:off x="895350" y="2786063"/>
            <a:ext cx="114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900" name="Line 51"/>
          <p:cNvSpPr>
            <a:spLocks noChangeShapeType="1"/>
          </p:cNvSpPr>
          <p:nvPr/>
        </p:nvSpPr>
        <p:spPr bwMode="auto">
          <a:xfrm>
            <a:off x="895350" y="3278188"/>
            <a:ext cx="114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901" name="Line 52"/>
          <p:cNvSpPr>
            <a:spLocks noChangeShapeType="1"/>
          </p:cNvSpPr>
          <p:nvPr/>
        </p:nvSpPr>
        <p:spPr bwMode="auto">
          <a:xfrm>
            <a:off x="895350" y="3771900"/>
            <a:ext cx="114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902" name="Line 53"/>
          <p:cNvSpPr>
            <a:spLocks noChangeShapeType="1"/>
          </p:cNvSpPr>
          <p:nvPr/>
        </p:nvSpPr>
        <p:spPr bwMode="auto">
          <a:xfrm>
            <a:off x="895350" y="4264025"/>
            <a:ext cx="114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903" name="Line 54"/>
          <p:cNvSpPr>
            <a:spLocks noChangeShapeType="1"/>
          </p:cNvSpPr>
          <p:nvPr/>
        </p:nvSpPr>
        <p:spPr bwMode="auto">
          <a:xfrm>
            <a:off x="895350" y="4756150"/>
            <a:ext cx="114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" name="ZoneTexte 57"/>
          <p:cNvSpPr txBox="1"/>
          <p:nvPr/>
        </p:nvSpPr>
        <p:spPr>
          <a:xfrm>
            <a:off x="8305800" y="6653227"/>
            <a:ext cx="838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err="1" smtClean="0"/>
              <a:t>Gousailles</a:t>
            </a:r>
            <a:r>
              <a:rPr lang="fr-FR" sz="700" dirty="0" smtClean="0"/>
              <a:t> 2014</a:t>
            </a:r>
            <a:endParaRPr lang="fr-FR" sz="700" dirty="0"/>
          </a:p>
        </p:txBody>
      </p:sp>
      <p:pic>
        <p:nvPicPr>
          <p:cNvPr id="61" name="Picture 5" descr="Mortalité piscicole -Bougival - Juillet 1994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317" y="287338"/>
            <a:ext cx="2519362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3" name="Connecteur droit avec flèche 62"/>
          <p:cNvCxnSpPr/>
          <p:nvPr/>
        </p:nvCxnSpPr>
        <p:spPr>
          <a:xfrm flipH="1">
            <a:off x="7426325" y="2011363"/>
            <a:ext cx="276225" cy="3238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8" y="1408257"/>
            <a:ext cx="2303463" cy="209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5" name="Connecteur droit avec flèche 64"/>
          <p:cNvCxnSpPr/>
          <p:nvPr/>
        </p:nvCxnSpPr>
        <p:spPr>
          <a:xfrm>
            <a:off x="4451351" y="2963863"/>
            <a:ext cx="1447799" cy="22653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11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09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09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La situation aujourd’hui à Paris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5062428"/>
              </p:ext>
            </p:extLst>
          </p:nvPr>
        </p:nvGraphicFramePr>
        <p:xfrm>
          <a:off x="457200" y="1600200"/>
          <a:ext cx="5486400" cy="45148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43200"/>
                <a:gridCol w="2743200"/>
              </a:tblGrid>
              <a:tr h="1047750">
                <a:tc>
                  <a:txBody>
                    <a:bodyPr/>
                    <a:lstStyle/>
                    <a:p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chemeClr val="tx1"/>
                          </a:solidFill>
                        </a:rPr>
                        <a:t>Rendements</a:t>
                      </a:r>
                      <a:r>
                        <a:rPr lang="fr-FR" sz="2800" baseline="0" dirty="0" smtClean="0">
                          <a:solidFill>
                            <a:schemeClr val="tx1"/>
                          </a:solidFill>
                        </a:rPr>
                        <a:t> d’épuration pour la rivière</a:t>
                      </a:r>
                      <a:endParaRPr lang="fr-FR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7750"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Carbone</a:t>
                      </a:r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~90%</a:t>
                      </a:r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7750"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Phosphore</a:t>
                      </a:r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~80%</a:t>
                      </a:r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7750"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Azote</a:t>
                      </a:r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~70%</a:t>
                      </a:r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308" name="ZoneTexte 3"/>
          <p:cNvSpPr txBox="1">
            <a:spLocks noChangeArrowheads="1"/>
          </p:cNvSpPr>
          <p:nvPr/>
        </p:nvSpPr>
        <p:spPr bwMode="auto">
          <a:xfrm>
            <a:off x="7772400" y="6189663"/>
            <a:ext cx="10668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/>
              <a:t>ESCULIER, 2015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58" r="4058"/>
          <a:stretch/>
        </p:blipFill>
        <p:spPr bwMode="auto">
          <a:xfrm>
            <a:off x="6400800" y="1676400"/>
            <a:ext cx="2256768" cy="2513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7" name="Connecteur droit 6"/>
          <p:cNvCxnSpPr/>
          <p:nvPr/>
        </p:nvCxnSpPr>
        <p:spPr bwMode="auto">
          <a:xfrm>
            <a:off x="6047656" y="1569621"/>
            <a:ext cx="3096344" cy="2736304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Connecteur droit 7"/>
          <p:cNvCxnSpPr/>
          <p:nvPr/>
        </p:nvCxnSpPr>
        <p:spPr bwMode="auto">
          <a:xfrm flipV="1">
            <a:off x="6047656" y="1569622"/>
            <a:ext cx="2952328" cy="2592287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14" descr="riviere-en-bon-etat-pannea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656" y="5051648"/>
            <a:ext cx="2952328" cy="110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7253056" y="46482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quasi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Arc 3"/>
          <p:cNvSpPr/>
          <p:nvPr/>
        </p:nvSpPr>
        <p:spPr>
          <a:xfrm>
            <a:off x="6944927" y="4953001"/>
            <a:ext cx="685800" cy="738464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Arc 11"/>
          <p:cNvSpPr/>
          <p:nvPr/>
        </p:nvSpPr>
        <p:spPr>
          <a:xfrm rot="16200000">
            <a:off x="7657059" y="4926669"/>
            <a:ext cx="685800" cy="738464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858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siaap.fr/img/tableau-de-bord/map_0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1362" y="1447800"/>
            <a:ext cx="7485834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pPr marL="0" indent="0" algn="ctr">
              <a:buNone/>
            </a:pPr>
            <a:r>
              <a:rPr lang="fr-FR" sz="4400" dirty="0" smtClean="0"/>
              <a:t>Et en termes de ressources ?</a:t>
            </a:r>
            <a:endParaRPr lang="fr-FR" sz="4400" dirty="0"/>
          </a:p>
        </p:txBody>
      </p:sp>
      <p:pic>
        <p:nvPicPr>
          <p:cNvPr id="4" name="Picture 2" descr="C:\Users\fabien.esculier\Documents\Thèse\Evénements\2016-10-20 Assises ANC\Présentations\logo-Economie-circulai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558" y="2160895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7106786" y="1295400"/>
            <a:ext cx="722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b="1" dirty="0" smtClean="0"/>
              <a:t>?</a:t>
            </a:r>
            <a:endParaRPr lang="fr-FR" sz="66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7069255" y="5410200"/>
            <a:ext cx="722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b="1" dirty="0" smtClean="0"/>
              <a:t>?</a:t>
            </a:r>
            <a:endParaRPr lang="fr-FR" sz="66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5486400" y="3294102"/>
            <a:ext cx="722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b="1" dirty="0" smtClean="0"/>
              <a:t>?</a:t>
            </a:r>
            <a:endParaRPr lang="fr-FR" sz="6600" b="1" dirty="0"/>
          </a:p>
        </p:txBody>
      </p:sp>
    </p:spTree>
    <p:extLst>
      <p:ext uri="{BB962C8B-B14F-4D97-AF65-F5344CB8AC3E}">
        <p14:creationId xmlns:p14="http://schemas.microsoft.com/office/powerpoint/2010/main" val="172066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La situation aujourd’hui à Paris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5486400" cy="45148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43200"/>
                <a:gridCol w="2743200"/>
              </a:tblGrid>
              <a:tr h="1047750">
                <a:tc>
                  <a:txBody>
                    <a:bodyPr/>
                    <a:lstStyle/>
                    <a:p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chemeClr val="tx1"/>
                          </a:solidFill>
                        </a:rPr>
                        <a:t>Rendements</a:t>
                      </a:r>
                      <a:r>
                        <a:rPr lang="fr-FR" sz="2800" baseline="0" dirty="0" smtClean="0">
                          <a:solidFill>
                            <a:schemeClr val="tx1"/>
                          </a:solidFill>
                        </a:rPr>
                        <a:t> d’épuration pour la rivière</a:t>
                      </a:r>
                      <a:endParaRPr lang="fr-FR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7750"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Carbone</a:t>
                      </a:r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~90%</a:t>
                      </a:r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7750"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Phosphore</a:t>
                      </a:r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~80%</a:t>
                      </a:r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7750"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Azote</a:t>
                      </a:r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~70%</a:t>
                      </a:r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308" name="ZoneTexte 3"/>
          <p:cNvSpPr txBox="1">
            <a:spLocks noChangeArrowheads="1"/>
          </p:cNvSpPr>
          <p:nvPr/>
        </p:nvSpPr>
        <p:spPr bwMode="auto">
          <a:xfrm>
            <a:off x="7772400" y="6189663"/>
            <a:ext cx="10668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/>
              <a:t>ESCULIER, 2015</a:t>
            </a:r>
          </a:p>
        </p:txBody>
      </p:sp>
    </p:spTree>
    <p:extLst>
      <p:ext uri="{BB962C8B-B14F-4D97-AF65-F5344CB8AC3E}">
        <p14:creationId xmlns:p14="http://schemas.microsoft.com/office/powerpoint/2010/main" val="199809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La situation aujourd’hui à Paris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3297151"/>
              </p:ext>
            </p:extLst>
          </p:nvPr>
        </p:nvGraphicFramePr>
        <p:xfrm>
          <a:off x="457200" y="1600200"/>
          <a:ext cx="8229600" cy="45148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43200"/>
                <a:gridCol w="2743200"/>
                <a:gridCol w="2743200"/>
              </a:tblGrid>
              <a:tr h="1047750">
                <a:tc>
                  <a:txBody>
                    <a:bodyPr/>
                    <a:lstStyle/>
                    <a:p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chemeClr val="tx1"/>
                          </a:solidFill>
                        </a:rPr>
                        <a:t>Rendements</a:t>
                      </a:r>
                      <a:r>
                        <a:rPr lang="fr-FR" sz="2800" baseline="0" dirty="0" smtClean="0">
                          <a:solidFill>
                            <a:schemeClr val="tx1"/>
                          </a:solidFill>
                        </a:rPr>
                        <a:t> d’épuration pour la rivière</a:t>
                      </a:r>
                      <a:endParaRPr lang="fr-FR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chemeClr val="tx1"/>
                          </a:solidFill>
                        </a:rPr>
                        <a:t>Valorisation</a:t>
                      </a:r>
                      <a:endParaRPr lang="fr-FR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7750"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Carbone</a:t>
                      </a:r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~90%</a:t>
                      </a:r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~20</a:t>
                      </a:r>
                      <a:r>
                        <a:rPr lang="fr-FR" sz="2800" dirty="0" smtClean="0"/>
                        <a:t>%</a:t>
                      </a:r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7750"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Phosphore</a:t>
                      </a:r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~80%</a:t>
                      </a:r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~40%</a:t>
                      </a:r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7750"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Azote</a:t>
                      </a:r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~70%</a:t>
                      </a:r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~10%</a:t>
                      </a:r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337" name="ZoneTexte 2"/>
          <p:cNvSpPr txBox="1">
            <a:spLocks noChangeArrowheads="1"/>
          </p:cNvSpPr>
          <p:nvPr/>
        </p:nvSpPr>
        <p:spPr bwMode="auto">
          <a:xfrm>
            <a:off x="7772400" y="6189663"/>
            <a:ext cx="10668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00"/>
              <a:t>ESCULIER, 2015</a:t>
            </a:r>
          </a:p>
        </p:txBody>
      </p:sp>
    </p:spTree>
    <p:extLst>
      <p:ext uri="{BB962C8B-B14F-4D97-AF65-F5344CB8AC3E}">
        <p14:creationId xmlns:p14="http://schemas.microsoft.com/office/powerpoint/2010/main" val="225721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8" descr="ciseaux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16929"/>
            <a:ext cx="3312368" cy="227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contenu 5"/>
          <p:cNvSpPr txBox="1">
            <a:spLocks/>
          </p:cNvSpPr>
          <p:nvPr/>
        </p:nvSpPr>
        <p:spPr>
          <a:xfrm>
            <a:off x="186959" y="5618197"/>
            <a:ext cx="2592288" cy="9048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dirty="0" smtClean="0">
                <a:solidFill>
                  <a:srgbClr val="FF0000"/>
                </a:solidFill>
                <a:latin typeface="+mj-lt"/>
              </a:rPr>
              <a:t>Moins de capacité de dilution en Seine</a:t>
            </a:r>
            <a:endParaRPr lang="fr-FR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1" name="Picture 2" descr="C:\Users\fabien.esculier\Desktop\logo COP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645" y="1371599"/>
            <a:ext cx="2137355" cy="213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pace réservé du contenu 5"/>
          <p:cNvSpPr txBox="1">
            <a:spLocks/>
          </p:cNvSpPr>
          <p:nvPr/>
        </p:nvSpPr>
        <p:spPr>
          <a:xfrm>
            <a:off x="4876800" y="4004185"/>
            <a:ext cx="2592288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fr-FR" sz="2400" kern="1200" smtClean="0">
                <a:solidFill>
                  <a:srgbClr val="0280BD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fr-FR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fr-FR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fr-FR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 smtClean="0"/>
              <a:t>Atteindre le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dirty="0" smtClean="0"/>
              <a:t>bon état</a:t>
            </a:r>
            <a:endParaRPr lang="fr-FR" dirty="0"/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495788" y="334396"/>
            <a:ext cx="822960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Et demain ?</a:t>
            </a:r>
            <a:endParaRPr lang="fr-FR" dirty="0"/>
          </a:p>
        </p:txBody>
      </p:sp>
      <p:sp>
        <p:nvSpPr>
          <p:cNvPr id="14" name="Espace réservé du contenu 5"/>
          <p:cNvSpPr txBox="1">
            <a:spLocks/>
          </p:cNvSpPr>
          <p:nvPr/>
        </p:nvSpPr>
        <p:spPr>
          <a:xfrm>
            <a:off x="495788" y="2819400"/>
            <a:ext cx="2376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fr-FR" sz="2400" kern="1200" smtClean="0">
                <a:solidFill>
                  <a:srgbClr val="0280BD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fr-FR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fr-FR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fr-FR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 de rejets polluants</a:t>
            </a:r>
            <a:endParaRPr lang="fr-FR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0418" name="Picture 2" descr="https://s1.qwant.com/thumbr/0x220/1/3/dc75d6dcaf4ed978d03055a3b43245/b_0_q_0_p_0.jpg?u=https%3A%2F%2Fupload.wikimedia.org%2Fwikipedia%2Ffr%2Fthumb%2F8%2F8d%2FLogo_grand_paris.png%2F1024px-Logo_grand_paris.png&amp;q=0&amp;b=0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72" y="1202755"/>
            <a:ext cx="2665181" cy="157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72" y="3916285"/>
            <a:ext cx="1835221" cy="170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Dévoilement du logo de la candidature de Paris pour les JO202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163950"/>
            <a:ext cx="2365955" cy="157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peche-saumon-seine-pari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487" y="3775158"/>
            <a:ext cx="1735141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Espace réservé du contenu 5"/>
          <p:cNvSpPr txBox="1">
            <a:spLocks/>
          </p:cNvSpPr>
          <p:nvPr/>
        </p:nvSpPr>
        <p:spPr>
          <a:xfrm>
            <a:off x="4935988" y="1987845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fr-FR" sz="2400" kern="1200" smtClean="0">
                <a:solidFill>
                  <a:srgbClr val="0280BD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fr-FR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fr-FR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fr-FR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 smtClean="0"/>
              <a:t>Diminuer les émissions de GES</a:t>
            </a:r>
            <a:endParaRPr lang="fr-FR" dirty="0"/>
          </a:p>
        </p:txBody>
      </p:sp>
      <p:sp>
        <p:nvSpPr>
          <p:cNvPr id="20" name="Espace réservé du contenu 5"/>
          <p:cNvSpPr txBox="1">
            <a:spLocks/>
          </p:cNvSpPr>
          <p:nvPr/>
        </p:nvSpPr>
        <p:spPr>
          <a:xfrm>
            <a:off x="4415097" y="5686749"/>
            <a:ext cx="2592288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fr-FR" sz="2400" kern="1200" smtClean="0">
                <a:solidFill>
                  <a:srgbClr val="0280BD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fr-FR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fr-FR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fr-FR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 smtClean="0"/>
              <a:t>Nager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dirty="0" smtClean="0"/>
              <a:t>en Seine</a:t>
            </a:r>
            <a:endParaRPr lang="fr-FR" dirty="0"/>
          </a:p>
        </p:txBody>
      </p:sp>
      <p:pic>
        <p:nvPicPr>
          <p:cNvPr id="60420" name="Picture 4" descr="http://www.enroute.centre-est.developpement-durable.gouv.fr/local/cache-vignettes/L508xH227/efficacite-energetique-07e5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970" y="56007"/>
            <a:ext cx="2692414" cy="120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4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4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3123</TotalTime>
  <Words>702</Words>
  <Application>Microsoft Office PowerPoint</Application>
  <PresentationFormat>Affichage à l'écran (4:3)</PresentationFormat>
  <Paragraphs>225</Paragraphs>
  <Slides>29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Modèle par défaut</vt:lpstr>
      <vt:lpstr>Séparer et valoriser les urines à Paris</vt:lpstr>
      <vt:lpstr>Présentation PowerPoint</vt:lpstr>
      <vt:lpstr>Champs d’épandage…</vt:lpstr>
      <vt:lpstr>Logique épuratoire effective très récemment</vt:lpstr>
      <vt:lpstr>La situation aujourd’hui à Paris</vt:lpstr>
      <vt:lpstr>Présentation PowerPoint</vt:lpstr>
      <vt:lpstr>La situation aujourd’hui à Paris</vt:lpstr>
      <vt:lpstr>La situation aujourd’hui à Paris</vt:lpstr>
      <vt:lpstr>Présentation PowerPoint</vt:lpstr>
      <vt:lpstr>Présentation PowerPoint</vt:lpstr>
      <vt:lpstr>Projet de recherche</vt:lpstr>
      <vt:lpstr>L’azote : paramètre limitant pour les STEP et pour le milieu</vt:lpstr>
      <vt:lpstr>2 voies majeures à explorer</vt:lpstr>
      <vt:lpstr>Où se trouve l’azote ?</vt:lpstr>
      <vt:lpstr>Le métabolisme humain permet d’envisager une économie circulaire alimentation/excrétion</vt:lpstr>
      <vt:lpstr>Premier principe : sobriété</vt:lpstr>
      <vt:lpstr>Deuxième principe : recyclage</vt:lpstr>
      <vt:lpstr>Suède : depuis 1990</vt:lpstr>
      <vt:lpstr>Des procédés nouveaux pour l’urine</vt:lpstr>
      <vt:lpstr>Station d’épuration d’Achères (Seine Aval - SIAAP)</vt:lpstr>
      <vt:lpstr>Fête de l’Huma 2016 : réacteur à struvite sur urine</vt:lpstr>
      <vt:lpstr>Construction de filières en France</vt:lpstr>
      <vt:lpstr>Présentation PowerPoint</vt:lpstr>
      <vt:lpstr>Un système socio-technique verrouillé sur tous les plans</vt:lpstr>
      <vt:lpstr>Un exemple de verrouillage</vt:lpstr>
      <vt:lpstr>Conclusions sur territoire Paris-Saclay</vt:lpstr>
      <vt:lpstr>La transition écologique de l’assainissement ?</vt:lpstr>
      <vt:lpstr>Eléments de conclusion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Fabien ESCULIER</dc:creator>
  <cp:lastModifiedBy>Fabien ESCULIER</cp:lastModifiedBy>
  <cp:revision>330</cp:revision>
  <cp:lastPrinted>2016-01-07T14:27:19Z</cp:lastPrinted>
  <dcterms:created xsi:type="dcterms:W3CDTF">1601-01-01T00:00:00Z</dcterms:created>
  <dcterms:modified xsi:type="dcterms:W3CDTF">2016-11-16T22:28:23Z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